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handoutMasterIdLst>
    <p:handoutMasterId r:id="rId44"/>
  </p:handoutMasterIdLst>
  <p:sldIdLst>
    <p:sldId id="268" r:id="rId2"/>
    <p:sldId id="260" r:id="rId3"/>
    <p:sldId id="258" r:id="rId4"/>
    <p:sldId id="261" r:id="rId5"/>
    <p:sldId id="277" r:id="rId6"/>
    <p:sldId id="262" r:id="rId7"/>
    <p:sldId id="276" r:id="rId8"/>
    <p:sldId id="263" r:id="rId9"/>
    <p:sldId id="264" r:id="rId10"/>
    <p:sldId id="270" r:id="rId11"/>
    <p:sldId id="273" r:id="rId12"/>
    <p:sldId id="271" r:id="rId13"/>
    <p:sldId id="274" r:id="rId14"/>
    <p:sldId id="275" r:id="rId15"/>
    <p:sldId id="272" r:id="rId16"/>
    <p:sldId id="278"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279"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Tempest" initials="AT" lastIdx="2" clrIdx="0">
    <p:extLst>
      <p:ext uri="{19B8F6BF-5375-455C-9EA6-DF929625EA0E}">
        <p15:presenceInfo xmlns:p15="http://schemas.microsoft.com/office/powerpoint/2012/main" userId="S-1-5-21-1440492939-393742259-441284377-3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4660"/>
  </p:normalViewPr>
  <p:slideViewPr>
    <p:cSldViewPr snapToGrid="0">
      <p:cViewPr varScale="1">
        <p:scale>
          <a:sx n="70" d="100"/>
          <a:sy n="70" d="100"/>
        </p:scale>
        <p:origin x="2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lvey" userId="S::calvey00@dmu.ac.uk::0ca81577-0d2b-43c3-8aeb-08f5c699317f" providerId="AD" clId="Web-{6083F4CA-011A-7C7D-87B4-CFF6D1945AB6}"/>
    <pc:docChg chg="addSld delSld modSld">
      <pc:chgData name="Chris Alvey" userId="S::calvey00@dmu.ac.uk::0ca81577-0d2b-43c3-8aeb-08f5c699317f" providerId="AD" clId="Web-{6083F4CA-011A-7C7D-87B4-CFF6D1945AB6}" dt="2019-05-13T10:33:59.543" v="698" actId="20577"/>
      <pc:docMkLst>
        <pc:docMk/>
      </pc:docMkLst>
      <pc:sldChg chg="modSp">
        <pc:chgData name="Chris Alvey" userId="S::calvey00@dmu.ac.uk::0ca81577-0d2b-43c3-8aeb-08f5c699317f" providerId="AD" clId="Web-{6083F4CA-011A-7C7D-87B4-CFF6D1945AB6}" dt="2019-05-13T09:58:55.950" v="494"/>
        <pc:sldMkLst>
          <pc:docMk/>
          <pc:sldMk cId="3229201741" sldId="258"/>
        </pc:sldMkLst>
        <pc:graphicFrameChg chg="mod modGraphic">
          <ac:chgData name="Chris Alvey" userId="S::calvey00@dmu.ac.uk::0ca81577-0d2b-43c3-8aeb-08f5c699317f" providerId="AD" clId="Web-{6083F4CA-011A-7C7D-87B4-CFF6D1945AB6}" dt="2019-05-13T09:58:55.950" v="494"/>
          <ac:graphicFrameMkLst>
            <pc:docMk/>
            <pc:sldMk cId="3229201741" sldId="258"/>
            <ac:graphicFrameMk id="5" creationId="{00000000-0000-0000-0000-000000000000}"/>
          </ac:graphicFrameMkLst>
        </pc:graphicFrameChg>
      </pc:sldChg>
      <pc:sldChg chg="modSp">
        <pc:chgData name="Chris Alvey" userId="S::calvey00@dmu.ac.uk::0ca81577-0d2b-43c3-8aeb-08f5c699317f" providerId="AD" clId="Web-{6083F4CA-011A-7C7D-87B4-CFF6D1945AB6}" dt="2019-05-13T10:00:23.887" v="562" actId="20577"/>
        <pc:sldMkLst>
          <pc:docMk/>
          <pc:sldMk cId="3763308202" sldId="261"/>
        </pc:sldMkLst>
        <pc:spChg chg="mod">
          <ac:chgData name="Chris Alvey" userId="S::calvey00@dmu.ac.uk::0ca81577-0d2b-43c3-8aeb-08f5c699317f" providerId="AD" clId="Web-{6083F4CA-011A-7C7D-87B4-CFF6D1945AB6}" dt="2019-05-13T10:00:23.887" v="562" actId="20577"/>
          <ac:spMkLst>
            <pc:docMk/>
            <pc:sldMk cId="3763308202" sldId="261"/>
            <ac:spMk id="5" creationId="{00000000-0000-0000-0000-000000000000}"/>
          </ac:spMkLst>
        </pc:spChg>
      </pc:sldChg>
      <pc:sldChg chg="modSp">
        <pc:chgData name="Chris Alvey" userId="S::calvey00@dmu.ac.uk::0ca81577-0d2b-43c3-8aeb-08f5c699317f" providerId="AD" clId="Web-{6083F4CA-011A-7C7D-87B4-CFF6D1945AB6}" dt="2019-05-13T09:58:07.450" v="476"/>
        <pc:sldMkLst>
          <pc:docMk/>
          <pc:sldMk cId="3802092444" sldId="262"/>
        </pc:sldMkLst>
        <pc:graphicFrameChg chg="mod modGraphic">
          <ac:chgData name="Chris Alvey" userId="S::calvey00@dmu.ac.uk::0ca81577-0d2b-43c3-8aeb-08f5c699317f" providerId="AD" clId="Web-{6083F4CA-011A-7C7D-87B4-CFF6D1945AB6}" dt="2019-05-13T09:58:07.450" v="476"/>
          <ac:graphicFrameMkLst>
            <pc:docMk/>
            <pc:sldMk cId="3802092444" sldId="262"/>
            <ac:graphicFrameMk id="5" creationId="{00000000-0000-0000-0000-000000000000}"/>
          </ac:graphicFrameMkLst>
        </pc:graphicFrameChg>
      </pc:sldChg>
      <pc:sldChg chg="modSp">
        <pc:chgData name="Chris Alvey" userId="S::calvey00@dmu.ac.uk::0ca81577-0d2b-43c3-8aeb-08f5c699317f" providerId="AD" clId="Web-{6083F4CA-011A-7C7D-87B4-CFF6D1945AB6}" dt="2019-05-13T09:50:05.108" v="171"/>
        <pc:sldMkLst>
          <pc:docMk/>
          <pc:sldMk cId="326500125" sldId="263"/>
        </pc:sldMkLst>
        <pc:graphicFrameChg chg="mod modGraphic">
          <ac:chgData name="Chris Alvey" userId="S::calvey00@dmu.ac.uk::0ca81577-0d2b-43c3-8aeb-08f5c699317f" providerId="AD" clId="Web-{6083F4CA-011A-7C7D-87B4-CFF6D1945AB6}" dt="2019-05-13T09:50:05.108" v="171"/>
          <ac:graphicFrameMkLst>
            <pc:docMk/>
            <pc:sldMk cId="326500125" sldId="263"/>
            <ac:graphicFrameMk id="5" creationId="{00000000-0000-0000-0000-000000000000}"/>
          </ac:graphicFrameMkLst>
        </pc:graphicFrameChg>
      </pc:sldChg>
      <pc:sldChg chg="modSp">
        <pc:chgData name="Chris Alvey" userId="S::calvey00@dmu.ac.uk::0ca81577-0d2b-43c3-8aeb-08f5c699317f" providerId="AD" clId="Web-{6083F4CA-011A-7C7D-87B4-CFF6D1945AB6}" dt="2019-05-13T10:28:19.858" v="600"/>
        <pc:sldMkLst>
          <pc:docMk/>
          <pc:sldMk cId="2494298881" sldId="264"/>
        </pc:sldMkLst>
        <pc:graphicFrameChg chg="mod modGraphic">
          <ac:chgData name="Chris Alvey" userId="S::calvey00@dmu.ac.uk::0ca81577-0d2b-43c3-8aeb-08f5c699317f" providerId="AD" clId="Web-{6083F4CA-011A-7C7D-87B4-CFF6D1945AB6}" dt="2019-05-13T10:28:19.858" v="600"/>
          <ac:graphicFrameMkLst>
            <pc:docMk/>
            <pc:sldMk cId="2494298881" sldId="264"/>
            <ac:graphicFrameMk id="5" creationId="{00000000-0000-0000-0000-000000000000}"/>
          </ac:graphicFrameMkLst>
        </pc:graphicFrameChg>
      </pc:sldChg>
      <pc:sldChg chg="del">
        <pc:chgData name="Chris Alvey" userId="S::calvey00@dmu.ac.uk::0ca81577-0d2b-43c3-8aeb-08f5c699317f" providerId="AD" clId="Web-{6083F4CA-011A-7C7D-87B4-CFF6D1945AB6}" dt="2019-05-13T09:59:10.653" v="495"/>
        <pc:sldMkLst>
          <pc:docMk/>
          <pc:sldMk cId="4274547146" sldId="266"/>
        </pc:sldMkLst>
      </pc:sldChg>
      <pc:sldChg chg="addSp modSp new">
        <pc:chgData name="Chris Alvey" userId="S::calvey00@dmu.ac.uk::0ca81577-0d2b-43c3-8aeb-08f5c699317f" providerId="AD" clId="Web-{6083F4CA-011A-7C7D-87B4-CFF6D1945AB6}" dt="2019-05-13T10:33:55.231" v="697" actId="20577"/>
        <pc:sldMkLst>
          <pc:docMk/>
          <pc:sldMk cId="1128139174" sldId="269"/>
        </pc:sldMkLst>
        <pc:spChg chg="add mod">
          <ac:chgData name="Chris Alvey" userId="S::calvey00@dmu.ac.uk::0ca81577-0d2b-43c3-8aeb-08f5c699317f" providerId="AD" clId="Web-{6083F4CA-011A-7C7D-87B4-CFF6D1945AB6}" dt="2019-05-13T10:29:54.889" v="612" actId="20577"/>
          <ac:spMkLst>
            <pc:docMk/>
            <pc:sldMk cId="1128139174" sldId="269"/>
            <ac:spMk id="3" creationId="{1B413C13-4DF4-4908-8074-6E468FEAB0A8}"/>
          </ac:spMkLst>
        </pc:spChg>
        <pc:spChg chg="add mod">
          <ac:chgData name="Chris Alvey" userId="S::calvey00@dmu.ac.uk::0ca81577-0d2b-43c3-8aeb-08f5c699317f" providerId="AD" clId="Web-{6083F4CA-011A-7C7D-87B4-CFF6D1945AB6}" dt="2019-05-13T10:33:55.231" v="697" actId="20577"/>
          <ac:spMkLst>
            <pc:docMk/>
            <pc:sldMk cId="1128139174" sldId="269"/>
            <ac:spMk id="4" creationId="{E4589154-9A9E-4D68-86BF-5FD5EBDCF083}"/>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dictionary.apa.org/competence" TargetMode="External"/><Relationship Id="rId1" Type="http://schemas.openxmlformats.org/officeDocument/2006/relationships/hyperlink" Target="http://www.businessdictionary.com/definition/competence.html"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www.businessdictionary.com/definition/competence.html" TargetMode="External"/><Relationship Id="rId1" Type="http://schemas.openxmlformats.org/officeDocument/2006/relationships/hyperlink" Target="https://dictionary.apa.org/competence"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E3D60-E249-4385-86AF-E584E8896346}"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8558E86A-E4B5-412A-9B9D-4A2735C05075}">
      <dgm:prSet/>
      <dgm:spPr/>
      <dgm:t>
        <a:bodyPr/>
        <a:lstStyle/>
        <a:p>
          <a:r>
            <a:rPr lang="en-GB" dirty="0"/>
            <a:t>A cluster of related abilities, commitments, knowledge, and skills that enable a person (or an organization) to act effectively in a job or situation.</a:t>
          </a:r>
          <a:br>
            <a:rPr lang="en-GB" dirty="0"/>
          </a:br>
          <a:r>
            <a:rPr lang="en-GB" dirty="0"/>
            <a:t>Competence indicates sufficiency of knowledge and skills that enable someone to act in a wide variety of situations. Because each level of responsibility has its own requirements, competence can occur in any period of a person's life or at any stage of his or her career.</a:t>
          </a:r>
          <a:br>
            <a:rPr lang="en-GB" dirty="0"/>
          </a:br>
          <a:r>
            <a:rPr lang="en-GB" dirty="0"/>
            <a:t>Read more: </a:t>
          </a:r>
          <a:r>
            <a:rPr lang="en-GB" dirty="0">
              <a:hlinkClick xmlns:r="http://schemas.openxmlformats.org/officeDocument/2006/relationships" r:id="rId1"/>
            </a:rPr>
            <a:t>http://www.businessdictionary.com/definition/competence.html</a:t>
          </a:r>
          <a:r>
            <a:rPr lang="en-GB" dirty="0"/>
            <a:t>, accessed 28th Jan 2019</a:t>
          </a:r>
          <a:endParaRPr lang="en-US" dirty="0"/>
        </a:p>
      </dgm:t>
    </dgm:pt>
    <dgm:pt modelId="{52B2D7A2-CBE0-4E89-9CDC-E71F48207C6D}" type="parTrans" cxnId="{327F26AA-F9ED-4CA4-B026-4A037A87C452}">
      <dgm:prSet/>
      <dgm:spPr/>
      <dgm:t>
        <a:bodyPr/>
        <a:lstStyle/>
        <a:p>
          <a:endParaRPr lang="en-US"/>
        </a:p>
      </dgm:t>
    </dgm:pt>
    <dgm:pt modelId="{2AA8C1B0-085A-46D4-86FE-A9F216E663B5}" type="sibTrans" cxnId="{327F26AA-F9ED-4CA4-B026-4A037A87C452}">
      <dgm:prSet/>
      <dgm:spPr/>
      <dgm:t>
        <a:bodyPr/>
        <a:lstStyle/>
        <a:p>
          <a:endParaRPr lang="en-US"/>
        </a:p>
      </dgm:t>
    </dgm:pt>
    <dgm:pt modelId="{B5B4B640-B151-479B-BD2E-DF5293DC15FB}">
      <dgm:prSet/>
      <dgm:spPr/>
      <dgm:t>
        <a:bodyPr/>
        <a:lstStyle/>
        <a:p>
          <a:r>
            <a:rPr lang="en-GB"/>
            <a:t>the ability to exert control over one’s life, to cope with specific problems effectively, and to make changes to one’s behaviour and one’s environment, as opposed to the mere ability to adjust or adapt to circumstances as they are.  </a:t>
          </a:r>
          <a:r>
            <a:rPr lang="en-GB">
              <a:hlinkClick xmlns:r="http://schemas.openxmlformats.org/officeDocument/2006/relationships" r:id="rId2"/>
            </a:rPr>
            <a:t>https://dictionary.apa.org/competence</a:t>
          </a:r>
          <a:r>
            <a:rPr lang="en-GB"/>
            <a:t>, accessed 28th Jan 2019</a:t>
          </a:r>
          <a:endParaRPr lang="en-US"/>
        </a:p>
      </dgm:t>
    </dgm:pt>
    <dgm:pt modelId="{7B5B2761-CEAA-4284-95CB-79B7DC045EA1}" type="parTrans" cxnId="{BEC82385-22FA-4B7D-9B24-FB4694400640}">
      <dgm:prSet/>
      <dgm:spPr/>
      <dgm:t>
        <a:bodyPr/>
        <a:lstStyle/>
        <a:p>
          <a:endParaRPr lang="en-US"/>
        </a:p>
      </dgm:t>
    </dgm:pt>
    <dgm:pt modelId="{43F2314E-045C-4801-A4A5-4460D12D57B4}" type="sibTrans" cxnId="{BEC82385-22FA-4B7D-9B24-FB4694400640}">
      <dgm:prSet/>
      <dgm:spPr/>
      <dgm:t>
        <a:bodyPr/>
        <a:lstStyle/>
        <a:p>
          <a:endParaRPr lang="en-US"/>
        </a:p>
      </dgm:t>
    </dgm:pt>
    <dgm:pt modelId="{A83D4BEC-76E3-47EA-B840-41531873D46C}">
      <dgm:prSet/>
      <dgm:spPr/>
      <dgm:t>
        <a:bodyPr/>
        <a:lstStyle/>
        <a:p>
          <a:r>
            <a:rPr lang="en-GB"/>
            <a:t>in law, the capacity to comprehend the nature of a transaction and to assume legal responsibility for one’s actions. </a:t>
          </a:r>
          <a:r>
            <a:rPr lang="en-GB">
              <a:hlinkClick xmlns:r="http://schemas.openxmlformats.org/officeDocument/2006/relationships" r:id="rId2"/>
            </a:rPr>
            <a:t>https://dictionary.apa.org/competence</a:t>
          </a:r>
          <a:r>
            <a:rPr lang="en-GB"/>
            <a:t>, accessed 28th Jan 2019</a:t>
          </a:r>
          <a:endParaRPr lang="en-US"/>
        </a:p>
      </dgm:t>
    </dgm:pt>
    <dgm:pt modelId="{082AE956-4ABA-4943-AC15-928B85A34884}" type="parTrans" cxnId="{FAA5F6C5-CD1E-4A66-92C6-DDAF0D9520E8}">
      <dgm:prSet/>
      <dgm:spPr/>
      <dgm:t>
        <a:bodyPr/>
        <a:lstStyle/>
        <a:p>
          <a:endParaRPr lang="en-US"/>
        </a:p>
      </dgm:t>
    </dgm:pt>
    <dgm:pt modelId="{CE7B625B-DDDC-46A6-AD93-21DE2F390F01}" type="sibTrans" cxnId="{FAA5F6C5-CD1E-4A66-92C6-DDAF0D9520E8}">
      <dgm:prSet/>
      <dgm:spPr/>
      <dgm:t>
        <a:bodyPr/>
        <a:lstStyle/>
        <a:p>
          <a:endParaRPr lang="en-US"/>
        </a:p>
      </dgm:t>
    </dgm:pt>
    <dgm:pt modelId="{9FD73FD4-D27A-49FA-AB1C-C8159A7C84A1}" type="pres">
      <dgm:prSet presAssocID="{9F7E3D60-E249-4385-86AF-E584E8896346}" presName="Name0" presStyleCnt="0">
        <dgm:presLayoutVars>
          <dgm:dir/>
          <dgm:animLvl val="lvl"/>
          <dgm:resizeHandles val="exact"/>
        </dgm:presLayoutVars>
      </dgm:prSet>
      <dgm:spPr/>
      <dgm:t>
        <a:bodyPr/>
        <a:lstStyle/>
        <a:p>
          <a:endParaRPr lang="en-US"/>
        </a:p>
      </dgm:t>
    </dgm:pt>
    <dgm:pt modelId="{B1E45486-678E-41B2-AF1B-A60C03B8FACB}" type="pres">
      <dgm:prSet presAssocID="{A83D4BEC-76E3-47EA-B840-41531873D46C}" presName="boxAndChildren" presStyleCnt="0"/>
      <dgm:spPr/>
    </dgm:pt>
    <dgm:pt modelId="{829137F5-A29D-408A-9942-8D5F700E9034}" type="pres">
      <dgm:prSet presAssocID="{A83D4BEC-76E3-47EA-B840-41531873D46C}" presName="parentTextBox" presStyleLbl="node1" presStyleIdx="0" presStyleCnt="3"/>
      <dgm:spPr/>
      <dgm:t>
        <a:bodyPr/>
        <a:lstStyle/>
        <a:p>
          <a:endParaRPr lang="en-US"/>
        </a:p>
      </dgm:t>
    </dgm:pt>
    <dgm:pt modelId="{9283A72F-418C-459A-B815-9CC19405E19F}" type="pres">
      <dgm:prSet presAssocID="{43F2314E-045C-4801-A4A5-4460D12D57B4}" presName="sp" presStyleCnt="0"/>
      <dgm:spPr/>
    </dgm:pt>
    <dgm:pt modelId="{9EA6DBA1-EC8A-4498-84D7-712A7B603862}" type="pres">
      <dgm:prSet presAssocID="{B5B4B640-B151-479B-BD2E-DF5293DC15FB}" presName="arrowAndChildren" presStyleCnt="0"/>
      <dgm:spPr/>
    </dgm:pt>
    <dgm:pt modelId="{16067411-2E6A-4E71-8C31-9FC701463C85}" type="pres">
      <dgm:prSet presAssocID="{B5B4B640-B151-479B-BD2E-DF5293DC15FB}" presName="parentTextArrow" presStyleLbl="node1" presStyleIdx="1" presStyleCnt="3"/>
      <dgm:spPr/>
      <dgm:t>
        <a:bodyPr/>
        <a:lstStyle/>
        <a:p>
          <a:endParaRPr lang="en-US"/>
        </a:p>
      </dgm:t>
    </dgm:pt>
    <dgm:pt modelId="{44BA67FA-7C6C-4D27-914F-40CB4A019973}" type="pres">
      <dgm:prSet presAssocID="{2AA8C1B0-085A-46D4-86FE-A9F216E663B5}" presName="sp" presStyleCnt="0"/>
      <dgm:spPr/>
    </dgm:pt>
    <dgm:pt modelId="{0F745B67-62B9-4777-AAA0-B00040F0BCC1}" type="pres">
      <dgm:prSet presAssocID="{8558E86A-E4B5-412A-9B9D-4A2735C05075}" presName="arrowAndChildren" presStyleCnt="0"/>
      <dgm:spPr/>
    </dgm:pt>
    <dgm:pt modelId="{3FBC2645-01FE-4B0B-BC88-03D2798B9363}" type="pres">
      <dgm:prSet presAssocID="{8558E86A-E4B5-412A-9B9D-4A2735C05075}" presName="parentTextArrow" presStyleLbl="node1" presStyleIdx="2" presStyleCnt="3"/>
      <dgm:spPr/>
      <dgm:t>
        <a:bodyPr/>
        <a:lstStyle/>
        <a:p>
          <a:endParaRPr lang="en-US"/>
        </a:p>
      </dgm:t>
    </dgm:pt>
  </dgm:ptLst>
  <dgm:cxnLst>
    <dgm:cxn modelId="{BEC82385-22FA-4B7D-9B24-FB4694400640}" srcId="{9F7E3D60-E249-4385-86AF-E584E8896346}" destId="{B5B4B640-B151-479B-BD2E-DF5293DC15FB}" srcOrd="1" destOrd="0" parTransId="{7B5B2761-CEAA-4284-95CB-79B7DC045EA1}" sibTransId="{43F2314E-045C-4801-A4A5-4460D12D57B4}"/>
    <dgm:cxn modelId="{FAA5F6C5-CD1E-4A66-92C6-DDAF0D9520E8}" srcId="{9F7E3D60-E249-4385-86AF-E584E8896346}" destId="{A83D4BEC-76E3-47EA-B840-41531873D46C}" srcOrd="2" destOrd="0" parTransId="{082AE956-4ABA-4943-AC15-928B85A34884}" sibTransId="{CE7B625B-DDDC-46A6-AD93-21DE2F390F01}"/>
    <dgm:cxn modelId="{327F26AA-F9ED-4CA4-B026-4A037A87C452}" srcId="{9F7E3D60-E249-4385-86AF-E584E8896346}" destId="{8558E86A-E4B5-412A-9B9D-4A2735C05075}" srcOrd="0" destOrd="0" parTransId="{52B2D7A2-CBE0-4E89-9CDC-E71F48207C6D}" sibTransId="{2AA8C1B0-085A-46D4-86FE-A9F216E663B5}"/>
    <dgm:cxn modelId="{310B8DDA-08DF-49A4-ACC1-C7F9A04576DA}" type="presOf" srcId="{A83D4BEC-76E3-47EA-B840-41531873D46C}" destId="{829137F5-A29D-408A-9942-8D5F700E9034}" srcOrd="0" destOrd="0" presId="urn:microsoft.com/office/officeart/2005/8/layout/process4"/>
    <dgm:cxn modelId="{325F9D97-337A-4300-96D8-5EAAEE6CC757}" type="presOf" srcId="{8558E86A-E4B5-412A-9B9D-4A2735C05075}" destId="{3FBC2645-01FE-4B0B-BC88-03D2798B9363}" srcOrd="0" destOrd="0" presId="urn:microsoft.com/office/officeart/2005/8/layout/process4"/>
    <dgm:cxn modelId="{C36D0EC9-D88F-4588-AB98-F89305A3C107}" type="presOf" srcId="{9F7E3D60-E249-4385-86AF-E584E8896346}" destId="{9FD73FD4-D27A-49FA-AB1C-C8159A7C84A1}" srcOrd="0" destOrd="0" presId="urn:microsoft.com/office/officeart/2005/8/layout/process4"/>
    <dgm:cxn modelId="{986B1631-30CD-41A8-AB90-1EA72CC6B94F}" type="presOf" srcId="{B5B4B640-B151-479B-BD2E-DF5293DC15FB}" destId="{16067411-2E6A-4E71-8C31-9FC701463C85}" srcOrd="0" destOrd="0" presId="urn:microsoft.com/office/officeart/2005/8/layout/process4"/>
    <dgm:cxn modelId="{191E1204-04F7-4B08-82D3-CE3F52784CF8}" type="presParOf" srcId="{9FD73FD4-D27A-49FA-AB1C-C8159A7C84A1}" destId="{B1E45486-678E-41B2-AF1B-A60C03B8FACB}" srcOrd="0" destOrd="0" presId="urn:microsoft.com/office/officeart/2005/8/layout/process4"/>
    <dgm:cxn modelId="{2396371E-725D-42D1-A087-7E4F896BB7D1}" type="presParOf" srcId="{B1E45486-678E-41B2-AF1B-A60C03B8FACB}" destId="{829137F5-A29D-408A-9942-8D5F700E9034}" srcOrd="0" destOrd="0" presId="urn:microsoft.com/office/officeart/2005/8/layout/process4"/>
    <dgm:cxn modelId="{04DBD542-8045-4B7F-A238-BCD51054AE39}" type="presParOf" srcId="{9FD73FD4-D27A-49FA-AB1C-C8159A7C84A1}" destId="{9283A72F-418C-459A-B815-9CC19405E19F}" srcOrd="1" destOrd="0" presId="urn:microsoft.com/office/officeart/2005/8/layout/process4"/>
    <dgm:cxn modelId="{4956CFF9-1DF7-4F47-81D4-9C7A43EC5B75}" type="presParOf" srcId="{9FD73FD4-D27A-49FA-AB1C-C8159A7C84A1}" destId="{9EA6DBA1-EC8A-4498-84D7-712A7B603862}" srcOrd="2" destOrd="0" presId="urn:microsoft.com/office/officeart/2005/8/layout/process4"/>
    <dgm:cxn modelId="{45D45276-9F10-4B0E-A1BD-8ECEABA74975}" type="presParOf" srcId="{9EA6DBA1-EC8A-4498-84D7-712A7B603862}" destId="{16067411-2E6A-4E71-8C31-9FC701463C85}" srcOrd="0" destOrd="0" presId="urn:microsoft.com/office/officeart/2005/8/layout/process4"/>
    <dgm:cxn modelId="{184E8B2E-B9D9-4D4A-A537-2598F0E9A346}" type="presParOf" srcId="{9FD73FD4-D27A-49FA-AB1C-C8159A7C84A1}" destId="{44BA67FA-7C6C-4D27-914F-40CB4A019973}" srcOrd="3" destOrd="0" presId="urn:microsoft.com/office/officeart/2005/8/layout/process4"/>
    <dgm:cxn modelId="{7BA55234-44FA-4E8D-B9D0-587E872A1887}" type="presParOf" srcId="{9FD73FD4-D27A-49FA-AB1C-C8159A7C84A1}" destId="{0F745B67-62B9-4777-AAA0-B00040F0BCC1}" srcOrd="4" destOrd="0" presId="urn:microsoft.com/office/officeart/2005/8/layout/process4"/>
    <dgm:cxn modelId="{3ECA84C9-5CDB-4092-AA06-632B88220A03}" type="presParOf" srcId="{0F745B67-62B9-4777-AAA0-B00040F0BCC1}" destId="{3FBC2645-01FE-4B0B-BC88-03D2798B936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A1A3A4-30E2-4C47-B617-24BC4ED24863}" type="doc">
      <dgm:prSet loTypeId="urn:microsoft.com/office/officeart/2016/7/layout/BasicLinearProcessNumbered" loCatId="process" qsTypeId="urn:microsoft.com/office/officeart/2005/8/quickstyle/3d1" qsCatId="3D" csTypeId="urn:microsoft.com/office/officeart/2005/8/colors/accent1_2" csCatId="accent1" phldr="1"/>
      <dgm:spPr/>
      <dgm:t>
        <a:bodyPr/>
        <a:lstStyle/>
        <a:p>
          <a:endParaRPr lang="en-US"/>
        </a:p>
      </dgm:t>
    </dgm:pt>
    <dgm:pt modelId="{12821CA6-A3EE-4AF0-AB01-C8BE73521ED6}">
      <dgm:prSet custT="1"/>
      <dgm:spPr/>
      <dgm:t>
        <a:bodyPr/>
        <a:lstStyle/>
        <a:p>
          <a:r>
            <a:rPr lang="en-US" sz="1600" dirty="0"/>
            <a:t>Prior to assessing learning and competence, the student should engage in some form of self-assessment, either by completing a SLOT analysis or by self-assessing against those criteria required for the practice area. Often it can be assumed that the student will be aware of their own capabilities; however, the process of self-assessment will encourage an opportunity to plan learning. You could discuss with the student their:</a:t>
          </a:r>
        </a:p>
      </dgm:t>
    </dgm:pt>
    <dgm:pt modelId="{BC79EC9D-36B3-4D74-A213-79E00BBDDE00}" type="parTrans" cxnId="{38F64555-9D66-4061-BC0F-D6C694CB08D1}">
      <dgm:prSet/>
      <dgm:spPr/>
      <dgm:t>
        <a:bodyPr/>
        <a:lstStyle/>
        <a:p>
          <a:endParaRPr lang="en-US"/>
        </a:p>
      </dgm:t>
    </dgm:pt>
    <dgm:pt modelId="{98796B70-7C5C-429A-8958-1F666993A7FF}" type="sibTrans" cxnId="{38F64555-9D66-4061-BC0F-D6C694CB08D1}">
      <dgm:prSet phldrT="1"/>
      <dgm:spPr/>
      <dgm:t>
        <a:bodyPr/>
        <a:lstStyle/>
        <a:p>
          <a:r>
            <a:rPr lang="en-US"/>
            <a:t>1</a:t>
          </a:r>
        </a:p>
      </dgm:t>
    </dgm:pt>
    <dgm:pt modelId="{D1B3841D-487C-493D-BE60-3F33E0696887}">
      <dgm:prSet custT="1"/>
      <dgm:spPr/>
      <dgm:t>
        <a:bodyPr/>
        <a:lstStyle/>
        <a:p>
          <a:r>
            <a:rPr lang="en-US" sz="1200" dirty="0">
              <a:effectLst/>
            </a:rPr>
            <a:t>knowledge base</a:t>
          </a:r>
        </a:p>
      </dgm:t>
    </dgm:pt>
    <dgm:pt modelId="{8877384F-8F2D-4937-88AD-83A328E1B891}" type="parTrans" cxnId="{E4B29DA7-E3DF-45CB-9E96-E69D589BAFE2}">
      <dgm:prSet/>
      <dgm:spPr/>
      <dgm:t>
        <a:bodyPr/>
        <a:lstStyle/>
        <a:p>
          <a:endParaRPr lang="en-US"/>
        </a:p>
      </dgm:t>
    </dgm:pt>
    <dgm:pt modelId="{20CC9F0E-F066-44C1-ACBE-4C26C8647133}" type="sibTrans" cxnId="{E4B29DA7-E3DF-45CB-9E96-E69D589BAFE2}">
      <dgm:prSet/>
      <dgm:spPr/>
      <dgm:t>
        <a:bodyPr/>
        <a:lstStyle/>
        <a:p>
          <a:endParaRPr lang="en-US"/>
        </a:p>
      </dgm:t>
    </dgm:pt>
    <dgm:pt modelId="{DA54B208-A703-4BC7-B9BC-D15E51D5DC1E}">
      <dgm:prSet custT="1"/>
      <dgm:spPr/>
      <dgm:t>
        <a:bodyPr/>
        <a:lstStyle/>
        <a:p>
          <a:r>
            <a:rPr lang="en-US" sz="1200" dirty="0">
              <a:effectLst/>
            </a:rPr>
            <a:t>strengths</a:t>
          </a:r>
        </a:p>
      </dgm:t>
    </dgm:pt>
    <dgm:pt modelId="{DB36407D-B297-4DEB-86E1-2247BA809EBE}" type="parTrans" cxnId="{7AFBD879-C954-4CC7-B0FB-7E4F4706868A}">
      <dgm:prSet/>
      <dgm:spPr/>
      <dgm:t>
        <a:bodyPr/>
        <a:lstStyle/>
        <a:p>
          <a:endParaRPr lang="en-US"/>
        </a:p>
      </dgm:t>
    </dgm:pt>
    <dgm:pt modelId="{CD060854-5EA8-4CFA-8152-464B0F2C4512}" type="sibTrans" cxnId="{7AFBD879-C954-4CC7-B0FB-7E4F4706868A}">
      <dgm:prSet/>
      <dgm:spPr/>
      <dgm:t>
        <a:bodyPr/>
        <a:lstStyle/>
        <a:p>
          <a:endParaRPr lang="en-US"/>
        </a:p>
      </dgm:t>
    </dgm:pt>
    <dgm:pt modelId="{84AE67B4-FB02-42BC-8842-8B15A1D65F55}">
      <dgm:prSet custT="1"/>
      <dgm:spPr/>
      <dgm:t>
        <a:bodyPr/>
        <a:lstStyle/>
        <a:p>
          <a:r>
            <a:rPr lang="en-US" sz="1200" dirty="0">
              <a:effectLst/>
            </a:rPr>
            <a:t>limitations</a:t>
          </a:r>
        </a:p>
      </dgm:t>
    </dgm:pt>
    <dgm:pt modelId="{6DA85928-83D0-4E00-9E5D-965F19CEF5AF}" type="parTrans" cxnId="{CF6D2D41-49AD-4C29-88DD-466F0892CD5A}">
      <dgm:prSet/>
      <dgm:spPr/>
      <dgm:t>
        <a:bodyPr/>
        <a:lstStyle/>
        <a:p>
          <a:endParaRPr lang="en-US"/>
        </a:p>
      </dgm:t>
    </dgm:pt>
    <dgm:pt modelId="{B0747987-F350-4E60-AD13-E8BD72207B98}" type="sibTrans" cxnId="{CF6D2D41-49AD-4C29-88DD-466F0892CD5A}">
      <dgm:prSet/>
      <dgm:spPr/>
      <dgm:t>
        <a:bodyPr/>
        <a:lstStyle/>
        <a:p>
          <a:endParaRPr lang="en-US"/>
        </a:p>
      </dgm:t>
    </dgm:pt>
    <dgm:pt modelId="{3C9BBEDE-5ED3-4396-9BE2-707259566792}">
      <dgm:prSet custT="1"/>
      <dgm:spPr/>
      <dgm:t>
        <a:bodyPr/>
        <a:lstStyle/>
        <a:p>
          <a:r>
            <a:rPr lang="en-US" sz="1200" dirty="0">
              <a:effectLst/>
            </a:rPr>
            <a:t>self-perceptions and confidence.</a:t>
          </a:r>
        </a:p>
      </dgm:t>
    </dgm:pt>
    <dgm:pt modelId="{B5E5B1DE-089E-4122-A877-C245914319F0}" type="parTrans" cxnId="{9CCA76CE-A973-4D6F-914A-17856726F495}">
      <dgm:prSet/>
      <dgm:spPr/>
      <dgm:t>
        <a:bodyPr/>
        <a:lstStyle/>
        <a:p>
          <a:endParaRPr lang="en-US"/>
        </a:p>
      </dgm:t>
    </dgm:pt>
    <dgm:pt modelId="{8B0CF693-801E-4D96-A34E-4F235C30C277}" type="sibTrans" cxnId="{9CCA76CE-A973-4D6F-914A-17856726F495}">
      <dgm:prSet/>
      <dgm:spPr/>
      <dgm:t>
        <a:bodyPr/>
        <a:lstStyle/>
        <a:p>
          <a:endParaRPr lang="en-US"/>
        </a:p>
      </dgm:t>
    </dgm:pt>
    <dgm:pt modelId="{A786A924-DB59-4D1A-8BCA-129506ECC2FA}">
      <dgm:prSet custT="1"/>
      <dgm:spPr/>
      <dgm:t>
        <a:bodyPr/>
        <a:lstStyle/>
        <a:p>
          <a:r>
            <a:rPr lang="en-US" sz="1600" dirty="0"/>
            <a:t>Nevertheless, this process should only be used as one method of assessment in conjunction with others such as direct observation and questioning, which will be needed to confirm current capabilities. Baxter and Norman (2011) suggest that caution is needed when utilising student self-assessment as a method of evidence for competence, as findings from their study recommend this common practice is less than effective and is not an accurate measure of clinical ability when used in isolation. It does however give an insight into how the student perceives their own capabilities and their level of confidence in specific areas of practice.</a:t>
          </a:r>
        </a:p>
      </dgm:t>
    </dgm:pt>
    <dgm:pt modelId="{F584EB1B-3CDD-4001-9A7F-49791CCF8DCF}" type="parTrans" cxnId="{CB639C82-3930-4BA5-A2DB-4314BCD51FB7}">
      <dgm:prSet/>
      <dgm:spPr/>
      <dgm:t>
        <a:bodyPr/>
        <a:lstStyle/>
        <a:p>
          <a:endParaRPr lang="en-US"/>
        </a:p>
      </dgm:t>
    </dgm:pt>
    <dgm:pt modelId="{EC9C1F4D-477E-4FE5-9752-C68636DA9D51}" type="sibTrans" cxnId="{CB639C82-3930-4BA5-A2DB-4314BCD51FB7}">
      <dgm:prSet phldrT="2"/>
      <dgm:spPr/>
      <dgm:t>
        <a:bodyPr/>
        <a:lstStyle/>
        <a:p>
          <a:r>
            <a:rPr lang="en-US"/>
            <a:t>2</a:t>
          </a:r>
        </a:p>
      </dgm:t>
    </dgm:pt>
    <dgm:pt modelId="{A96C1731-B7D1-456B-975E-63F4F91618DF}" type="pres">
      <dgm:prSet presAssocID="{8DA1A3A4-30E2-4C47-B617-24BC4ED24863}" presName="Name0" presStyleCnt="0">
        <dgm:presLayoutVars>
          <dgm:animLvl val="lvl"/>
          <dgm:resizeHandles val="exact"/>
        </dgm:presLayoutVars>
      </dgm:prSet>
      <dgm:spPr/>
      <dgm:t>
        <a:bodyPr/>
        <a:lstStyle/>
        <a:p>
          <a:endParaRPr lang="en-US"/>
        </a:p>
      </dgm:t>
    </dgm:pt>
    <dgm:pt modelId="{8905F8B1-326A-4CA6-AEE1-7839FC8E5203}" type="pres">
      <dgm:prSet presAssocID="{12821CA6-A3EE-4AF0-AB01-C8BE73521ED6}" presName="compositeNode" presStyleCnt="0">
        <dgm:presLayoutVars>
          <dgm:bulletEnabled val="1"/>
        </dgm:presLayoutVars>
      </dgm:prSet>
      <dgm:spPr/>
      <dgm:t>
        <a:bodyPr/>
        <a:lstStyle/>
        <a:p>
          <a:endParaRPr lang="en-US"/>
        </a:p>
      </dgm:t>
    </dgm:pt>
    <dgm:pt modelId="{18F386EE-3979-49A3-A211-684E4D2B7473}" type="pres">
      <dgm:prSet presAssocID="{12821CA6-A3EE-4AF0-AB01-C8BE73521ED6}" presName="bgRect" presStyleLbl="bgAccFollowNode1" presStyleIdx="0" presStyleCnt="2" custScaleX="113831" custLinFactNeighborX="3823" custLinFactNeighborY="-5198"/>
      <dgm:spPr/>
      <dgm:t>
        <a:bodyPr/>
        <a:lstStyle/>
        <a:p>
          <a:endParaRPr lang="en-US"/>
        </a:p>
      </dgm:t>
    </dgm:pt>
    <dgm:pt modelId="{48A63C69-511A-4E78-A38E-FEC3E9F062A9}" type="pres">
      <dgm:prSet presAssocID="{98796B70-7C5C-429A-8958-1F666993A7FF}" presName="sibTransNodeCircle" presStyleLbl="alignNode1" presStyleIdx="0" presStyleCnt="4" custScaleX="51271" custScaleY="51031" custLinFactNeighborY="-23956">
        <dgm:presLayoutVars>
          <dgm:chMax val="0"/>
          <dgm:bulletEnabled/>
        </dgm:presLayoutVars>
      </dgm:prSet>
      <dgm:spPr/>
      <dgm:t>
        <a:bodyPr/>
        <a:lstStyle/>
        <a:p>
          <a:endParaRPr lang="en-US"/>
        </a:p>
      </dgm:t>
    </dgm:pt>
    <dgm:pt modelId="{7EA31BB7-B2CE-40D4-906D-C6789C01F553}" type="pres">
      <dgm:prSet presAssocID="{12821CA6-A3EE-4AF0-AB01-C8BE73521ED6}" presName="bottomLine" presStyleLbl="alignNode1" presStyleIdx="1" presStyleCnt="4">
        <dgm:presLayoutVars/>
      </dgm:prSet>
      <dgm:spPr/>
      <dgm:t>
        <a:bodyPr/>
        <a:lstStyle/>
        <a:p>
          <a:endParaRPr lang="en-US"/>
        </a:p>
      </dgm:t>
    </dgm:pt>
    <dgm:pt modelId="{37292AFF-A1A1-421E-BC9C-811F9E0246C6}" type="pres">
      <dgm:prSet presAssocID="{12821CA6-A3EE-4AF0-AB01-C8BE73521ED6}" presName="nodeText" presStyleLbl="bgAccFollowNode1" presStyleIdx="0" presStyleCnt="2">
        <dgm:presLayoutVars>
          <dgm:bulletEnabled val="1"/>
        </dgm:presLayoutVars>
      </dgm:prSet>
      <dgm:spPr/>
      <dgm:t>
        <a:bodyPr/>
        <a:lstStyle/>
        <a:p>
          <a:endParaRPr lang="en-US"/>
        </a:p>
      </dgm:t>
    </dgm:pt>
    <dgm:pt modelId="{F39B3286-34E1-430E-B0B6-A8C8EB6EB9F9}" type="pres">
      <dgm:prSet presAssocID="{98796B70-7C5C-429A-8958-1F666993A7FF}" presName="sibTrans" presStyleCnt="0"/>
      <dgm:spPr/>
      <dgm:t>
        <a:bodyPr/>
        <a:lstStyle/>
        <a:p>
          <a:endParaRPr lang="en-US"/>
        </a:p>
      </dgm:t>
    </dgm:pt>
    <dgm:pt modelId="{50F21F85-3442-4F8B-A1CB-750E4DF5B21D}" type="pres">
      <dgm:prSet presAssocID="{A786A924-DB59-4D1A-8BCA-129506ECC2FA}" presName="compositeNode" presStyleCnt="0">
        <dgm:presLayoutVars>
          <dgm:bulletEnabled val="1"/>
        </dgm:presLayoutVars>
      </dgm:prSet>
      <dgm:spPr/>
      <dgm:t>
        <a:bodyPr/>
        <a:lstStyle/>
        <a:p>
          <a:endParaRPr lang="en-US"/>
        </a:p>
      </dgm:t>
    </dgm:pt>
    <dgm:pt modelId="{543C4A44-E890-47FD-8797-91DD49387FEA}" type="pres">
      <dgm:prSet presAssocID="{A786A924-DB59-4D1A-8BCA-129506ECC2FA}" presName="bgRect" presStyleLbl="bgAccFollowNode1" presStyleIdx="1" presStyleCnt="2" custScaleX="113202" custLinFactNeighborX="72" custLinFactNeighborY="-6648"/>
      <dgm:spPr/>
      <dgm:t>
        <a:bodyPr/>
        <a:lstStyle/>
        <a:p>
          <a:endParaRPr lang="en-US"/>
        </a:p>
      </dgm:t>
    </dgm:pt>
    <dgm:pt modelId="{ABDC9157-5DEA-4A53-8BFA-B795247F76F4}" type="pres">
      <dgm:prSet presAssocID="{EC9C1F4D-477E-4FE5-9752-C68636DA9D51}" presName="sibTransNodeCircle" presStyleLbl="alignNode1" presStyleIdx="2" presStyleCnt="4" custScaleX="64331" custScaleY="61910" custLinFactNeighborY="-22758">
        <dgm:presLayoutVars>
          <dgm:chMax val="0"/>
          <dgm:bulletEnabled/>
        </dgm:presLayoutVars>
      </dgm:prSet>
      <dgm:spPr/>
      <dgm:t>
        <a:bodyPr/>
        <a:lstStyle/>
        <a:p>
          <a:endParaRPr lang="en-US"/>
        </a:p>
      </dgm:t>
    </dgm:pt>
    <dgm:pt modelId="{C869F275-E569-4CF5-8326-C039775BD701}" type="pres">
      <dgm:prSet presAssocID="{A786A924-DB59-4D1A-8BCA-129506ECC2FA}" presName="bottomLine" presStyleLbl="alignNode1" presStyleIdx="3" presStyleCnt="4">
        <dgm:presLayoutVars/>
      </dgm:prSet>
      <dgm:spPr/>
      <dgm:t>
        <a:bodyPr/>
        <a:lstStyle/>
        <a:p>
          <a:endParaRPr lang="en-US"/>
        </a:p>
      </dgm:t>
    </dgm:pt>
    <dgm:pt modelId="{09728183-1BCD-4EB6-83E5-013D197047B7}" type="pres">
      <dgm:prSet presAssocID="{A786A924-DB59-4D1A-8BCA-129506ECC2FA}" presName="nodeText" presStyleLbl="bgAccFollowNode1" presStyleIdx="1" presStyleCnt="2">
        <dgm:presLayoutVars>
          <dgm:bulletEnabled val="1"/>
        </dgm:presLayoutVars>
      </dgm:prSet>
      <dgm:spPr/>
      <dgm:t>
        <a:bodyPr/>
        <a:lstStyle/>
        <a:p>
          <a:endParaRPr lang="en-US"/>
        </a:p>
      </dgm:t>
    </dgm:pt>
  </dgm:ptLst>
  <dgm:cxnLst>
    <dgm:cxn modelId="{CF6D2D41-49AD-4C29-88DD-466F0892CD5A}" srcId="{12821CA6-A3EE-4AF0-AB01-C8BE73521ED6}" destId="{84AE67B4-FB02-42BC-8842-8B15A1D65F55}" srcOrd="2" destOrd="0" parTransId="{6DA85928-83D0-4E00-9E5D-965F19CEF5AF}" sibTransId="{B0747987-F350-4E60-AD13-E8BD72207B98}"/>
    <dgm:cxn modelId="{11C85F57-6334-48EA-8F10-401B8D8D8ECF}" type="presOf" srcId="{A786A924-DB59-4D1A-8BCA-129506ECC2FA}" destId="{543C4A44-E890-47FD-8797-91DD49387FEA}" srcOrd="0" destOrd="0" presId="urn:microsoft.com/office/officeart/2016/7/layout/BasicLinearProcessNumbered"/>
    <dgm:cxn modelId="{9CCA76CE-A973-4D6F-914A-17856726F495}" srcId="{12821CA6-A3EE-4AF0-AB01-C8BE73521ED6}" destId="{3C9BBEDE-5ED3-4396-9BE2-707259566792}" srcOrd="3" destOrd="0" parTransId="{B5E5B1DE-089E-4122-A877-C245914319F0}" sibTransId="{8B0CF693-801E-4D96-A34E-4F235C30C277}"/>
    <dgm:cxn modelId="{4A55CBBE-8904-4DC9-9542-8EFC0A55BA66}" type="presOf" srcId="{84AE67B4-FB02-42BC-8842-8B15A1D65F55}" destId="{37292AFF-A1A1-421E-BC9C-811F9E0246C6}" srcOrd="0" destOrd="3" presId="urn:microsoft.com/office/officeart/2016/7/layout/BasicLinearProcessNumbered"/>
    <dgm:cxn modelId="{89718E4C-8096-4FFF-A85F-4A6AF63D7F94}" type="presOf" srcId="{12821CA6-A3EE-4AF0-AB01-C8BE73521ED6}" destId="{37292AFF-A1A1-421E-BC9C-811F9E0246C6}" srcOrd="1" destOrd="0" presId="urn:microsoft.com/office/officeart/2016/7/layout/BasicLinearProcessNumbered"/>
    <dgm:cxn modelId="{CB639C82-3930-4BA5-A2DB-4314BCD51FB7}" srcId="{8DA1A3A4-30E2-4C47-B617-24BC4ED24863}" destId="{A786A924-DB59-4D1A-8BCA-129506ECC2FA}" srcOrd="1" destOrd="0" parTransId="{F584EB1B-3CDD-4001-9A7F-49791CCF8DCF}" sibTransId="{EC9C1F4D-477E-4FE5-9752-C68636DA9D51}"/>
    <dgm:cxn modelId="{38F64555-9D66-4061-BC0F-D6C694CB08D1}" srcId="{8DA1A3A4-30E2-4C47-B617-24BC4ED24863}" destId="{12821CA6-A3EE-4AF0-AB01-C8BE73521ED6}" srcOrd="0" destOrd="0" parTransId="{BC79EC9D-36B3-4D74-A213-79E00BBDDE00}" sibTransId="{98796B70-7C5C-429A-8958-1F666993A7FF}"/>
    <dgm:cxn modelId="{C5CD37ED-23CC-42B5-AF71-0B6627219555}" type="presOf" srcId="{98796B70-7C5C-429A-8958-1F666993A7FF}" destId="{48A63C69-511A-4E78-A38E-FEC3E9F062A9}" srcOrd="0" destOrd="0" presId="urn:microsoft.com/office/officeart/2016/7/layout/BasicLinearProcessNumbered"/>
    <dgm:cxn modelId="{7AFBD879-C954-4CC7-B0FB-7E4F4706868A}" srcId="{12821CA6-A3EE-4AF0-AB01-C8BE73521ED6}" destId="{DA54B208-A703-4BC7-B9BC-D15E51D5DC1E}" srcOrd="1" destOrd="0" parTransId="{DB36407D-B297-4DEB-86E1-2247BA809EBE}" sibTransId="{CD060854-5EA8-4CFA-8152-464B0F2C4512}"/>
    <dgm:cxn modelId="{DB7E3DE6-9F1F-4868-B5A8-D505BAF43982}" type="presOf" srcId="{A786A924-DB59-4D1A-8BCA-129506ECC2FA}" destId="{09728183-1BCD-4EB6-83E5-013D197047B7}" srcOrd="1" destOrd="0" presId="urn:microsoft.com/office/officeart/2016/7/layout/BasicLinearProcessNumbered"/>
    <dgm:cxn modelId="{757906BA-E8D0-496D-9A70-C92DF5532F06}" type="presOf" srcId="{8DA1A3A4-30E2-4C47-B617-24BC4ED24863}" destId="{A96C1731-B7D1-456B-975E-63F4F91618DF}" srcOrd="0" destOrd="0" presId="urn:microsoft.com/office/officeart/2016/7/layout/BasicLinearProcessNumbered"/>
    <dgm:cxn modelId="{670354E6-1C51-4181-8EBF-D5613BFD1A9D}" type="presOf" srcId="{D1B3841D-487C-493D-BE60-3F33E0696887}" destId="{37292AFF-A1A1-421E-BC9C-811F9E0246C6}" srcOrd="0" destOrd="1" presId="urn:microsoft.com/office/officeart/2016/7/layout/BasicLinearProcessNumbered"/>
    <dgm:cxn modelId="{1DA8D286-046B-4DC5-9A74-D91A39E49320}" type="presOf" srcId="{3C9BBEDE-5ED3-4396-9BE2-707259566792}" destId="{37292AFF-A1A1-421E-BC9C-811F9E0246C6}" srcOrd="0" destOrd="4" presId="urn:microsoft.com/office/officeart/2016/7/layout/BasicLinearProcessNumbered"/>
    <dgm:cxn modelId="{A9D532C7-0469-465D-AE0C-BDEF61C44A2F}" type="presOf" srcId="{12821CA6-A3EE-4AF0-AB01-C8BE73521ED6}" destId="{18F386EE-3979-49A3-A211-684E4D2B7473}" srcOrd="0" destOrd="0" presId="urn:microsoft.com/office/officeart/2016/7/layout/BasicLinearProcessNumbered"/>
    <dgm:cxn modelId="{E4B29DA7-E3DF-45CB-9E96-E69D589BAFE2}" srcId="{12821CA6-A3EE-4AF0-AB01-C8BE73521ED6}" destId="{D1B3841D-487C-493D-BE60-3F33E0696887}" srcOrd="0" destOrd="0" parTransId="{8877384F-8F2D-4937-88AD-83A328E1B891}" sibTransId="{20CC9F0E-F066-44C1-ACBE-4C26C8647133}"/>
    <dgm:cxn modelId="{4F02F1EA-B5B5-4051-BFF4-40C904F488DC}" type="presOf" srcId="{EC9C1F4D-477E-4FE5-9752-C68636DA9D51}" destId="{ABDC9157-5DEA-4A53-8BFA-B795247F76F4}" srcOrd="0" destOrd="0" presId="urn:microsoft.com/office/officeart/2016/7/layout/BasicLinearProcessNumbered"/>
    <dgm:cxn modelId="{B6F1A32B-5197-4174-B607-D6384F667BD6}" type="presOf" srcId="{DA54B208-A703-4BC7-B9BC-D15E51D5DC1E}" destId="{37292AFF-A1A1-421E-BC9C-811F9E0246C6}" srcOrd="0" destOrd="2" presId="urn:microsoft.com/office/officeart/2016/7/layout/BasicLinearProcessNumbered"/>
    <dgm:cxn modelId="{CD97B5A3-E289-43C4-8755-4D0B4153B73C}" type="presParOf" srcId="{A96C1731-B7D1-456B-975E-63F4F91618DF}" destId="{8905F8B1-326A-4CA6-AEE1-7839FC8E5203}" srcOrd="0" destOrd="0" presId="urn:microsoft.com/office/officeart/2016/7/layout/BasicLinearProcessNumbered"/>
    <dgm:cxn modelId="{64A05843-6676-440E-BC41-09493506DD6E}" type="presParOf" srcId="{8905F8B1-326A-4CA6-AEE1-7839FC8E5203}" destId="{18F386EE-3979-49A3-A211-684E4D2B7473}" srcOrd="0" destOrd="0" presId="urn:microsoft.com/office/officeart/2016/7/layout/BasicLinearProcessNumbered"/>
    <dgm:cxn modelId="{0C1A58AE-AB0D-4EF9-A3A2-B55F352CD3AB}" type="presParOf" srcId="{8905F8B1-326A-4CA6-AEE1-7839FC8E5203}" destId="{48A63C69-511A-4E78-A38E-FEC3E9F062A9}" srcOrd="1" destOrd="0" presId="urn:microsoft.com/office/officeart/2016/7/layout/BasicLinearProcessNumbered"/>
    <dgm:cxn modelId="{D42EF63E-3DB4-4780-8F40-1617531DF615}" type="presParOf" srcId="{8905F8B1-326A-4CA6-AEE1-7839FC8E5203}" destId="{7EA31BB7-B2CE-40D4-906D-C6789C01F553}" srcOrd="2" destOrd="0" presId="urn:microsoft.com/office/officeart/2016/7/layout/BasicLinearProcessNumbered"/>
    <dgm:cxn modelId="{C5A0946B-3B00-4A0E-AE6E-7962578684BA}" type="presParOf" srcId="{8905F8B1-326A-4CA6-AEE1-7839FC8E5203}" destId="{37292AFF-A1A1-421E-BC9C-811F9E0246C6}" srcOrd="3" destOrd="0" presId="urn:microsoft.com/office/officeart/2016/7/layout/BasicLinearProcessNumbered"/>
    <dgm:cxn modelId="{7C8351A2-1247-42E1-97D8-D92FDA4436CE}" type="presParOf" srcId="{A96C1731-B7D1-456B-975E-63F4F91618DF}" destId="{F39B3286-34E1-430E-B0B6-A8C8EB6EB9F9}" srcOrd="1" destOrd="0" presId="urn:microsoft.com/office/officeart/2016/7/layout/BasicLinearProcessNumbered"/>
    <dgm:cxn modelId="{93730962-1530-4025-901E-95248E6CB726}" type="presParOf" srcId="{A96C1731-B7D1-456B-975E-63F4F91618DF}" destId="{50F21F85-3442-4F8B-A1CB-750E4DF5B21D}" srcOrd="2" destOrd="0" presId="urn:microsoft.com/office/officeart/2016/7/layout/BasicLinearProcessNumbered"/>
    <dgm:cxn modelId="{8D50152E-A467-4AA3-9691-D3CDFBD1DF1A}" type="presParOf" srcId="{50F21F85-3442-4F8B-A1CB-750E4DF5B21D}" destId="{543C4A44-E890-47FD-8797-91DD49387FEA}" srcOrd="0" destOrd="0" presId="urn:microsoft.com/office/officeart/2016/7/layout/BasicLinearProcessNumbered"/>
    <dgm:cxn modelId="{6545A48D-CA69-492E-B683-71E9DE25B133}" type="presParOf" srcId="{50F21F85-3442-4F8B-A1CB-750E4DF5B21D}" destId="{ABDC9157-5DEA-4A53-8BFA-B795247F76F4}" srcOrd="1" destOrd="0" presId="urn:microsoft.com/office/officeart/2016/7/layout/BasicLinearProcessNumbered"/>
    <dgm:cxn modelId="{1B0B43C2-1E50-4630-BD98-1937BE5E1177}" type="presParOf" srcId="{50F21F85-3442-4F8B-A1CB-750E4DF5B21D}" destId="{C869F275-E569-4CF5-8326-C039775BD701}" srcOrd="2" destOrd="0" presId="urn:microsoft.com/office/officeart/2016/7/layout/BasicLinearProcessNumbered"/>
    <dgm:cxn modelId="{53038EF8-88EE-460E-B94A-462AF8D6E6F4}" type="presParOf" srcId="{50F21F85-3442-4F8B-A1CB-750E4DF5B21D}" destId="{09728183-1BCD-4EB6-83E5-013D197047B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B11108-E4DB-4187-A6BB-2356904A5F96}" type="doc">
      <dgm:prSet loTypeId="urn:microsoft.com/office/officeart/2005/8/layout/hList1" loCatId="list" qsTypeId="urn:microsoft.com/office/officeart/2005/8/quickstyle/simple2" qsCatId="simple" csTypeId="urn:microsoft.com/office/officeart/2005/8/colors/colorful2" csCatId="colorful"/>
      <dgm:spPr/>
      <dgm:t>
        <a:bodyPr/>
        <a:lstStyle/>
        <a:p>
          <a:endParaRPr lang="en-US"/>
        </a:p>
      </dgm:t>
    </dgm:pt>
    <dgm:pt modelId="{B2B63DF0-A415-45FB-801C-B4BFAEEE0E1D}">
      <dgm:prSet/>
      <dgm:spPr/>
      <dgm:t>
        <a:bodyPr/>
        <a:lstStyle/>
        <a:p>
          <a:r>
            <a:rPr lang="en-US"/>
            <a:t>Underpinning all the assessment methods explored previously is effective questioning, which helps to:</a:t>
          </a:r>
        </a:p>
      </dgm:t>
    </dgm:pt>
    <dgm:pt modelId="{A2E3A6A7-FCD1-409E-933D-6AC59DB5943D}" type="parTrans" cxnId="{DBF12834-A8A5-48D0-BBA9-A71830C3C52D}">
      <dgm:prSet/>
      <dgm:spPr/>
      <dgm:t>
        <a:bodyPr/>
        <a:lstStyle/>
        <a:p>
          <a:endParaRPr lang="en-US"/>
        </a:p>
      </dgm:t>
    </dgm:pt>
    <dgm:pt modelId="{C3E0FBC0-B7E1-49F1-95AD-1FCBC7BB958D}" type="sibTrans" cxnId="{DBF12834-A8A5-48D0-BBA9-A71830C3C52D}">
      <dgm:prSet/>
      <dgm:spPr/>
      <dgm:t>
        <a:bodyPr/>
        <a:lstStyle/>
        <a:p>
          <a:endParaRPr lang="en-US"/>
        </a:p>
      </dgm:t>
    </dgm:pt>
    <dgm:pt modelId="{9E72EB3B-DB24-49FA-A1FA-19FB7102722C}">
      <dgm:prSet/>
      <dgm:spPr/>
      <dgm:t>
        <a:bodyPr/>
        <a:lstStyle/>
        <a:p>
          <a:r>
            <a:rPr lang="en-US"/>
            <a:t>understand the students’ thought processes</a:t>
          </a:r>
        </a:p>
      </dgm:t>
    </dgm:pt>
    <dgm:pt modelId="{3480B2F0-9E95-4D48-A36C-EEB012ED77AA}" type="parTrans" cxnId="{A8D6CB12-D69E-4AD4-B820-6E293C907BB2}">
      <dgm:prSet/>
      <dgm:spPr/>
      <dgm:t>
        <a:bodyPr/>
        <a:lstStyle/>
        <a:p>
          <a:endParaRPr lang="en-US"/>
        </a:p>
      </dgm:t>
    </dgm:pt>
    <dgm:pt modelId="{05FDD6E9-D5C2-4606-ACDC-8C105D073785}" type="sibTrans" cxnId="{A8D6CB12-D69E-4AD4-B820-6E293C907BB2}">
      <dgm:prSet/>
      <dgm:spPr/>
      <dgm:t>
        <a:bodyPr/>
        <a:lstStyle/>
        <a:p>
          <a:endParaRPr lang="en-US"/>
        </a:p>
      </dgm:t>
    </dgm:pt>
    <dgm:pt modelId="{A8FF81AD-3E67-43B9-8FC7-7E7DC470A702}">
      <dgm:prSet/>
      <dgm:spPr/>
      <dgm:t>
        <a:bodyPr/>
        <a:lstStyle/>
        <a:p>
          <a:r>
            <a:rPr lang="en-US"/>
            <a:t>assess students’ critical thinking skills and decision-making capabilities</a:t>
          </a:r>
        </a:p>
      </dgm:t>
    </dgm:pt>
    <dgm:pt modelId="{CDFCEBAD-6986-4C39-B3CD-23B3FD349150}" type="parTrans" cxnId="{399524F7-E472-42F7-95DF-2C67FB1F6091}">
      <dgm:prSet/>
      <dgm:spPr/>
      <dgm:t>
        <a:bodyPr/>
        <a:lstStyle/>
        <a:p>
          <a:endParaRPr lang="en-US"/>
        </a:p>
      </dgm:t>
    </dgm:pt>
    <dgm:pt modelId="{8ACA8D91-6686-4B98-92FC-7E0FDCA24FB0}" type="sibTrans" cxnId="{399524F7-E472-42F7-95DF-2C67FB1F6091}">
      <dgm:prSet/>
      <dgm:spPr/>
      <dgm:t>
        <a:bodyPr/>
        <a:lstStyle/>
        <a:p>
          <a:endParaRPr lang="en-US"/>
        </a:p>
      </dgm:t>
    </dgm:pt>
    <dgm:pt modelId="{50F12B96-DB35-4857-97FF-B575E217C6FD}">
      <dgm:prSet/>
      <dgm:spPr/>
      <dgm:t>
        <a:bodyPr/>
        <a:lstStyle/>
        <a:p>
          <a:r>
            <a:rPr lang="en-US"/>
            <a:t>clarify the processes and actions observed</a:t>
          </a:r>
        </a:p>
      </dgm:t>
    </dgm:pt>
    <dgm:pt modelId="{7FF3D443-0443-4E5F-974C-7523E617EBA6}" type="parTrans" cxnId="{6BBA1812-71C2-4335-B0E0-2EE2C009C288}">
      <dgm:prSet/>
      <dgm:spPr/>
      <dgm:t>
        <a:bodyPr/>
        <a:lstStyle/>
        <a:p>
          <a:endParaRPr lang="en-US"/>
        </a:p>
      </dgm:t>
    </dgm:pt>
    <dgm:pt modelId="{F0351C5D-A676-4624-92B8-859E4E53A7A6}" type="sibTrans" cxnId="{6BBA1812-71C2-4335-B0E0-2EE2C009C288}">
      <dgm:prSet/>
      <dgm:spPr/>
      <dgm:t>
        <a:bodyPr/>
        <a:lstStyle/>
        <a:p>
          <a:endParaRPr lang="en-US"/>
        </a:p>
      </dgm:t>
    </dgm:pt>
    <dgm:pt modelId="{E5C04B6C-8502-4B32-9165-D75BF24CAEE6}">
      <dgm:prSet/>
      <dgm:spPr/>
      <dgm:t>
        <a:bodyPr/>
        <a:lstStyle/>
        <a:p>
          <a:r>
            <a:rPr lang="en-US"/>
            <a:t>ascertain understanding of the various components of a care intervention</a:t>
          </a:r>
        </a:p>
      </dgm:t>
    </dgm:pt>
    <dgm:pt modelId="{8C8AD60C-3F02-4DC3-AB53-55E11A60D0E9}" type="parTrans" cxnId="{08FA68A5-39DC-47A5-B111-18B59855F294}">
      <dgm:prSet/>
      <dgm:spPr/>
      <dgm:t>
        <a:bodyPr/>
        <a:lstStyle/>
        <a:p>
          <a:endParaRPr lang="en-US"/>
        </a:p>
      </dgm:t>
    </dgm:pt>
    <dgm:pt modelId="{C46707A7-859A-4712-BD56-331842028E48}" type="sibTrans" cxnId="{08FA68A5-39DC-47A5-B111-18B59855F294}">
      <dgm:prSet/>
      <dgm:spPr/>
      <dgm:t>
        <a:bodyPr/>
        <a:lstStyle/>
        <a:p>
          <a:endParaRPr lang="en-US"/>
        </a:p>
      </dgm:t>
    </dgm:pt>
    <dgm:pt modelId="{D1E0F40F-DDD0-4D69-8A7E-BA50A27B4A65}">
      <dgm:prSet/>
      <dgm:spPr/>
      <dgm:t>
        <a:bodyPr/>
        <a:lstStyle/>
        <a:p>
          <a:r>
            <a:rPr lang="en-US"/>
            <a:t>encourage further reflection.</a:t>
          </a:r>
        </a:p>
      </dgm:t>
    </dgm:pt>
    <dgm:pt modelId="{B93AB338-17A3-4A94-BC9E-0DF1987A1138}" type="parTrans" cxnId="{ED7EFE74-C885-44F7-AE23-4857131CC7E4}">
      <dgm:prSet/>
      <dgm:spPr/>
      <dgm:t>
        <a:bodyPr/>
        <a:lstStyle/>
        <a:p>
          <a:endParaRPr lang="en-US"/>
        </a:p>
      </dgm:t>
    </dgm:pt>
    <dgm:pt modelId="{9746E0AE-7B17-4225-92BB-71CEE5DE42D8}" type="sibTrans" cxnId="{ED7EFE74-C885-44F7-AE23-4857131CC7E4}">
      <dgm:prSet/>
      <dgm:spPr/>
      <dgm:t>
        <a:bodyPr/>
        <a:lstStyle/>
        <a:p>
          <a:endParaRPr lang="en-US"/>
        </a:p>
      </dgm:t>
    </dgm:pt>
    <dgm:pt modelId="{9375E113-3CC2-4892-A6A4-C945CF330499}">
      <dgm:prSet/>
      <dgm:spPr/>
      <dgm:t>
        <a:bodyPr/>
        <a:lstStyle/>
        <a:p>
          <a:r>
            <a:rPr lang="en-US"/>
            <a:t>Carlson et al. (2009) suggest that questioning is the most commonly used form of student–mentor interaction, should be planned carefully in relation to the student’s stage of learning and should not be interrogative or judgmental. Ness (2010, p. 42) identifies key points below when asking students in practice questions to assess their learning:</a:t>
          </a:r>
        </a:p>
      </dgm:t>
    </dgm:pt>
    <dgm:pt modelId="{44D01CB1-525A-48AF-9D16-7FF8B513F18E}" type="parTrans" cxnId="{DC343FD6-F9FE-47CE-95DD-A1A3981D0871}">
      <dgm:prSet/>
      <dgm:spPr/>
      <dgm:t>
        <a:bodyPr/>
        <a:lstStyle/>
        <a:p>
          <a:endParaRPr lang="en-US"/>
        </a:p>
      </dgm:t>
    </dgm:pt>
    <dgm:pt modelId="{19B5A7C7-D6BB-4737-B767-0D4812042634}" type="sibTrans" cxnId="{DC343FD6-F9FE-47CE-95DD-A1A3981D0871}">
      <dgm:prSet/>
      <dgm:spPr/>
      <dgm:t>
        <a:bodyPr/>
        <a:lstStyle/>
        <a:p>
          <a:endParaRPr lang="en-US"/>
        </a:p>
      </dgm:t>
    </dgm:pt>
    <dgm:pt modelId="{0209489A-6523-4A22-A780-A621AC78895B}">
      <dgm:prSet/>
      <dgm:spPr/>
      <dgm:t>
        <a:bodyPr/>
        <a:lstStyle/>
        <a:p>
          <a:r>
            <a:rPr lang="en-US"/>
            <a:t>Do my questions relate to the students learning outcomes?</a:t>
          </a:r>
        </a:p>
      </dgm:t>
    </dgm:pt>
    <dgm:pt modelId="{7075D7AF-5361-49C0-85DD-777991E13F68}" type="parTrans" cxnId="{33A9A4DC-E177-4FB8-A298-2AB24D06BCDC}">
      <dgm:prSet/>
      <dgm:spPr/>
      <dgm:t>
        <a:bodyPr/>
        <a:lstStyle/>
        <a:p>
          <a:endParaRPr lang="en-US"/>
        </a:p>
      </dgm:t>
    </dgm:pt>
    <dgm:pt modelId="{A427486F-6ABF-404E-B42C-F1593703FBDF}" type="sibTrans" cxnId="{33A9A4DC-E177-4FB8-A298-2AB24D06BCDC}">
      <dgm:prSet/>
      <dgm:spPr/>
      <dgm:t>
        <a:bodyPr/>
        <a:lstStyle/>
        <a:p>
          <a:endParaRPr lang="en-US"/>
        </a:p>
      </dgm:t>
    </dgm:pt>
    <dgm:pt modelId="{FE7E4040-95EA-43B8-96DC-4AE81E861D77}">
      <dgm:prSet/>
      <dgm:spPr/>
      <dgm:t>
        <a:bodyPr/>
        <a:lstStyle/>
        <a:p>
          <a:r>
            <a:rPr lang="en-US"/>
            <a:t>Are my questions clear?</a:t>
          </a:r>
        </a:p>
      </dgm:t>
    </dgm:pt>
    <dgm:pt modelId="{485BFFF4-099E-4F39-964A-115EA1EC6A96}" type="parTrans" cxnId="{99E640CE-7FA0-45FB-86B9-172BE7E4C4A1}">
      <dgm:prSet/>
      <dgm:spPr/>
      <dgm:t>
        <a:bodyPr/>
        <a:lstStyle/>
        <a:p>
          <a:endParaRPr lang="en-US"/>
        </a:p>
      </dgm:t>
    </dgm:pt>
    <dgm:pt modelId="{23A0048C-9DAD-4D58-B0B8-855E50F25599}" type="sibTrans" cxnId="{99E640CE-7FA0-45FB-86B9-172BE7E4C4A1}">
      <dgm:prSet/>
      <dgm:spPr/>
      <dgm:t>
        <a:bodyPr/>
        <a:lstStyle/>
        <a:p>
          <a:endParaRPr lang="en-US"/>
        </a:p>
      </dgm:t>
    </dgm:pt>
    <dgm:pt modelId="{B2DF3B73-1C3E-4B3D-9A9D-70301D20C7A2}">
      <dgm:prSet/>
      <dgm:spPr/>
      <dgm:t>
        <a:bodyPr/>
        <a:lstStyle/>
        <a:p>
          <a:r>
            <a:rPr lang="en-US"/>
            <a:t>Do my questions help the student link theory to practice?</a:t>
          </a:r>
        </a:p>
      </dgm:t>
    </dgm:pt>
    <dgm:pt modelId="{4D8BBCF9-977F-4694-88E0-93408A6A35FB}" type="parTrans" cxnId="{9DC0CE11-9B79-4759-8CE2-B272EC19A163}">
      <dgm:prSet/>
      <dgm:spPr/>
      <dgm:t>
        <a:bodyPr/>
        <a:lstStyle/>
        <a:p>
          <a:endParaRPr lang="en-US"/>
        </a:p>
      </dgm:t>
    </dgm:pt>
    <dgm:pt modelId="{96E233A6-438D-4EAC-8075-2FC9872128D3}" type="sibTrans" cxnId="{9DC0CE11-9B79-4759-8CE2-B272EC19A163}">
      <dgm:prSet/>
      <dgm:spPr/>
      <dgm:t>
        <a:bodyPr/>
        <a:lstStyle/>
        <a:p>
          <a:endParaRPr lang="en-US"/>
        </a:p>
      </dgm:t>
    </dgm:pt>
    <dgm:pt modelId="{61902CD8-8A40-4C91-9E96-9AB5A4B3450B}">
      <dgm:prSet/>
      <dgm:spPr/>
      <dgm:t>
        <a:bodyPr/>
        <a:lstStyle/>
        <a:p>
          <a:r>
            <a:rPr lang="en-US"/>
            <a:t>Are my questions at the appropriate academic level for the student?</a:t>
          </a:r>
        </a:p>
      </dgm:t>
    </dgm:pt>
    <dgm:pt modelId="{39BF6357-28AC-4CD3-8259-9FD7521143D7}" type="parTrans" cxnId="{D1816693-D99E-426E-8BA1-53864DE59284}">
      <dgm:prSet/>
      <dgm:spPr/>
      <dgm:t>
        <a:bodyPr/>
        <a:lstStyle/>
        <a:p>
          <a:endParaRPr lang="en-US"/>
        </a:p>
      </dgm:t>
    </dgm:pt>
    <dgm:pt modelId="{A08892AA-D84A-43FD-B920-9C10852D2BC2}" type="sibTrans" cxnId="{D1816693-D99E-426E-8BA1-53864DE59284}">
      <dgm:prSet/>
      <dgm:spPr/>
      <dgm:t>
        <a:bodyPr/>
        <a:lstStyle/>
        <a:p>
          <a:endParaRPr lang="en-US"/>
        </a:p>
      </dgm:t>
    </dgm:pt>
    <dgm:pt modelId="{D18A081E-75F6-4230-9F49-54053DC8E758}">
      <dgm:prSet/>
      <dgm:spPr/>
      <dgm:t>
        <a:bodyPr/>
        <a:lstStyle/>
        <a:p>
          <a:r>
            <a:rPr lang="en-US"/>
            <a:t>Are my questions seen as threatening?</a:t>
          </a:r>
        </a:p>
      </dgm:t>
    </dgm:pt>
    <dgm:pt modelId="{1A20BF2E-F9DF-4AC8-9DCF-1827F9D2940E}" type="parTrans" cxnId="{84E317D5-C13C-4795-B8A7-DED5188C5E4E}">
      <dgm:prSet/>
      <dgm:spPr/>
      <dgm:t>
        <a:bodyPr/>
        <a:lstStyle/>
        <a:p>
          <a:endParaRPr lang="en-US"/>
        </a:p>
      </dgm:t>
    </dgm:pt>
    <dgm:pt modelId="{52C22B68-CB35-4F78-B012-34894E56D929}" type="sibTrans" cxnId="{84E317D5-C13C-4795-B8A7-DED5188C5E4E}">
      <dgm:prSet/>
      <dgm:spPr/>
      <dgm:t>
        <a:bodyPr/>
        <a:lstStyle/>
        <a:p>
          <a:endParaRPr lang="en-US"/>
        </a:p>
      </dgm:t>
    </dgm:pt>
    <dgm:pt modelId="{05167A05-AF69-4333-AF89-1D0DF76D7398}">
      <dgm:prSet/>
      <dgm:spPr/>
      <dgm:t>
        <a:bodyPr/>
        <a:lstStyle/>
        <a:p>
          <a:r>
            <a:rPr lang="en-US"/>
            <a:t>Am I asking too many questions at once?</a:t>
          </a:r>
        </a:p>
      </dgm:t>
    </dgm:pt>
    <dgm:pt modelId="{F29F845A-EDDE-4AD4-949C-5F1AA1C523DB}" type="parTrans" cxnId="{59E861AE-D92E-4542-9A40-7FB3F68A27F9}">
      <dgm:prSet/>
      <dgm:spPr/>
      <dgm:t>
        <a:bodyPr/>
        <a:lstStyle/>
        <a:p>
          <a:endParaRPr lang="en-US"/>
        </a:p>
      </dgm:t>
    </dgm:pt>
    <dgm:pt modelId="{C002BDC8-A4C4-4985-A949-A7001126CB32}" type="sibTrans" cxnId="{59E861AE-D92E-4542-9A40-7FB3F68A27F9}">
      <dgm:prSet/>
      <dgm:spPr/>
      <dgm:t>
        <a:bodyPr/>
        <a:lstStyle/>
        <a:p>
          <a:endParaRPr lang="en-US"/>
        </a:p>
      </dgm:t>
    </dgm:pt>
    <dgm:pt modelId="{B1366DA9-2FA1-4D9C-AEA0-26F7B9B8A307}">
      <dgm:prSet/>
      <dgm:spPr/>
      <dgm:t>
        <a:bodyPr/>
        <a:lstStyle/>
        <a:p>
          <a:r>
            <a:rPr lang="en-US"/>
            <a:t>Am I asking questions in an appropriate place?</a:t>
          </a:r>
        </a:p>
      </dgm:t>
    </dgm:pt>
    <dgm:pt modelId="{AEBEA23E-1197-4534-9C33-7D93375F4B9E}" type="parTrans" cxnId="{CB6EDAB4-1AB0-4740-B917-EF78DC7421F8}">
      <dgm:prSet/>
      <dgm:spPr/>
      <dgm:t>
        <a:bodyPr/>
        <a:lstStyle/>
        <a:p>
          <a:endParaRPr lang="en-US"/>
        </a:p>
      </dgm:t>
    </dgm:pt>
    <dgm:pt modelId="{60DC174F-CC8B-4824-998E-30A4C7BB993A}" type="sibTrans" cxnId="{CB6EDAB4-1AB0-4740-B917-EF78DC7421F8}">
      <dgm:prSet/>
      <dgm:spPr/>
      <dgm:t>
        <a:bodyPr/>
        <a:lstStyle/>
        <a:p>
          <a:endParaRPr lang="en-US"/>
        </a:p>
      </dgm:t>
    </dgm:pt>
    <dgm:pt modelId="{3AE62F30-42BC-4CAC-8CFD-137B35D02F34}">
      <dgm:prSet/>
      <dgm:spPr/>
      <dgm:t>
        <a:bodyPr/>
        <a:lstStyle/>
        <a:p>
          <a:r>
            <a:rPr lang="en-US"/>
            <a:t>Am I asking questions at an appropriate time?</a:t>
          </a:r>
        </a:p>
      </dgm:t>
    </dgm:pt>
    <dgm:pt modelId="{F52712F1-2E03-41FB-BFF2-726536A24046}" type="parTrans" cxnId="{C8F18778-E108-425D-9DF1-BFFBD66DBED0}">
      <dgm:prSet/>
      <dgm:spPr/>
      <dgm:t>
        <a:bodyPr/>
        <a:lstStyle/>
        <a:p>
          <a:endParaRPr lang="en-US"/>
        </a:p>
      </dgm:t>
    </dgm:pt>
    <dgm:pt modelId="{D140E4CC-4374-4297-921F-007675AFE460}" type="sibTrans" cxnId="{C8F18778-E108-425D-9DF1-BFFBD66DBED0}">
      <dgm:prSet/>
      <dgm:spPr/>
      <dgm:t>
        <a:bodyPr/>
        <a:lstStyle/>
        <a:p>
          <a:endParaRPr lang="en-US"/>
        </a:p>
      </dgm:t>
    </dgm:pt>
    <dgm:pt modelId="{D15E2D68-5A02-4193-A1F7-0A16D478C308}">
      <dgm:prSet/>
      <dgm:spPr/>
      <dgm:t>
        <a:bodyPr/>
        <a:lstStyle/>
        <a:p>
          <a:r>
            <a:rPr lang="en-US"/>
            <a:t>Do I listen to the student’s response?</a:t>
          </a:r>
        </a:p>
      </dgm:t>
    </dgm:pt>
    <dgm:pt modelId="{70E030FE-9570-407F-9EA9-F8FCFCD9ED42}" type="parTrans" cxnId="{54B4E224-28AD-4D1B-BDA4-5ECF7EF66192}">
      <dgm:prSet/>
      <dgm:spPr/>
      <dgm:t>
        <a:bodyPr/>
        <a:lstStyle/>
        <a:p>
          <a:endParaRPr lang="en-US"/>
        </a:p>
      </dgm:t>
    </dgm:pt>
    <dgm:pt modelId="{6EC984E0-81F0-4CA3-A8D4-92FA90089EAE}" type="sibTrans" cxnId="{54B4E224-28AD-4D1B-BDA4-5ECF7EF66192}">
      <dgm:prSet/>
      <dgm:spPr/>
      <dgm:t>
        <a:bodyPr/>
        <a:lstStyle/>
        <a:p>
          <a:endParaRPr lang="en-US"/>
        </a:p>
      </dgm:t>
    </dgm:pt>
    <dgm:pt modelId="{9ACB5A39-4901-4534-A7F6-1D5FD6BD17EB}" type="pres">
      <dgm:prSet presAssocID="{B7B11108-E4DB-4187-A6BB-2356904A5F96}" presName="Name0" presStyleCnt="0">
        <dgm:presLayoutVars>
          <dgm:dir/>
          <dgm:animLvl val="lvl"/>
          <dgm:resizeHandles val="exact"/>
        </dgm:presLayoutVars>
      </dgm:prSet>
      <dgm:spPr/>
      <dgm:t>
        <a:bodyPr/>
        <a:lstStyle/>
        <a:p>
          <a:endParaRPr lang="en-US"/>
        </a:p>
      </dgm:t>
    </dgm:pt>
    <dgm:pt modelId="{F8409EDE-0F96-463C-828B-DC9D740A18D0}" type="pres">
      <dgm:prSet presAssocID="{B2B63DF0-A415-45FB-801C-B4BFAEEE0E1D}" presName="composite" presStyleCnt="0"/>
      <dgm:spPr/>
    </dgm:pt>
    <dgm:pt modelId="{21BE1362-682D-47D7-94C6-066D8FA57A5D}" type="pres">
      <dgm:prSet presAssocID="{B2B63DF0-A415-45FB-801C-B4BFAEEE0E1D}" presName="parTx" presStyleLbl="alignNode1" presStyleIdx="0" presStyleCnt="2">
        <dgm:presLayoutVars>
          <dgm:chMax val="0"/>
          <dgm:chPref val="0"/>
          <dgm:bulletEnabled val="1"/>
        </dgm:presLayoutVars>
      </dgm:prSet>
      <dgm:spPr/>
      <dgm:t>
        <a:bodyPr/>
        <a:lstStyle/>
        <a:p>
          <a:endParaRPr lang="en-US"/>
        </a:p>
      </dgm:t>
    </dgm:pt>
    <dgm:pt modelId="{D319675F-4EF6-4006-B485-A89E457571B4}" type="pres">
      <dgm:prSet presAssocID="{B2B63DF0-A415-45FB-801C-B4BFAEEE0E1D}" presName="desTx" presStyleLbl="alignAccFollowNode1" presStyleIdx="0" presStyleCnt="2">
        <dgm:presLayoutVars>
          <dgm:bulletEnabled val="1"/>
        </dgm:presLayoutVars>
      </dgm:prSet>
      <dgm:spPr/>
      <dgm:t>
        <a:bodyPr/>
        <a:lstStyle/>
        <a:p>
          <a:endParaRPr lang="en-US"/>
        </a:p>
      </dgm:t>
    </dgm:pt>
    <dgm:pt modelId="{57A4BF9F-24C9-4F30-B3EC-E53DD1712150}" type="pres">
      <dgm:prSet presAssocID="{C3E0FBC0-B7E1-49F1-95AD-1FCBC7BB958D}" presName="space" presStyleCnt="0"/>
      <dgm:spPr/>
    </dgm:pt>
    <dgm:pt modelId="{F257BE18-96C6-47D1-BF0C-D6C6766E8917}" type="pres">
      <dgm:prSet presAssocID="{9375E113-3CC2-4892-A6A4-C945CF330499}" presName="composite" presStyleCnt="0"/>
      <dgm:spPr/>
    </dgm:pt>
    <dgm:pt modelId="{E12E09D0-1D23-456E-BA41-0CEED3372C66}" type="pres">
      <dgm:prSet presAssocID="{9375E113-3CC2-4892-A6A4-C945CF330499}" presName="parTx" presStyleLbl="alignNode1" presStyleIdx="1" presStyleCnt="2">
        <dgm:presLayoutVars>
          <dgm:chMax val="0"/>
          <dgm:chPref val="0"/>
          <dgm:bulletEnabled val="1"/>
        </dgm:presLayoutVars>
      </dgm:prSet>
      <dgm:spPr/>
      <dgm:t>
        <a:bodyPr/>
        <a:lstStyle/>
        <a:p>
          <a:endParaRPr lang="en-US"/>
        </a:p>
      </dgm:t>
    </dgm:pt>
    <dgm:pt modelId="{AB8A2FC8-A6B5-4FF5-AA8F-6A4EFAD589D1}" type="pres">
      <dgm:prSet presAssocID="{9375E113-3CC2-4892-A6A4-C945CF330499}" presName="desTx" presStyleLbl="alignAccFollowNode1" presStyleIdx="1" presStyleCnt="2">
        <dgm:presLayoutVars>
          <dgm:bulletEnabled val="1"/>
        </dgm:presLayoutVars>
      </dgm:prSet>
      <dgm:spPr/>
      <dgm:t>
        <a:bodyPr/>
        <a:lstStyle/>
        <a:p>
          <a:endParaRPr lang="en-US"/>
        </a:p>
      </dgm:t>
    </dgm:pt>
  </dgm:ptLst>
  <dgm:cxnLst>
    <dgm:cxn modelId="{DBF12834-A8A5-48D0-BBA9-A71830C3C52D}" srcId="{B7B11108-E4DB-4187-A6BB-2356904A5F96}" destId="{B2B63DF0-A415-45FB-801C-B4BFAEEE0E1D}" srcOrd="0" destOrd="0" parTransId="{A2E3A6A7-FCD1-409E-933D-6AC59DB5943D}" sibTransId="{C3E0FBC0-B7E1-49F1-95AD-1FCBC7BB958D}"/>
    <dgm:cxn modelId="{CC4AA6D0-73DC-4EE9-9F61-BC6C8FB7B8A8}" type="presOf" srcId="{61902CD8-8A40-4C91-9E96-9AB5A4B3450B}" destId="{AB8A2FC8-A6B5-4FF5-AA8F-6A4EFAD589D1}" srcOrd="0" destOrd="3" presId="urn:microsoft.com/office/officeart/2005/8/layout/hList1"/>
    <dgm:cxn modelId="{705EC7EA-606B-420E-8385-67B79975DA97}" type="presOf" srcId="{50F12B96-DB35-4857-97FF-B575E217C6FD}" destId="{D319675F-4EF6-4006-B485-A89E457571B4}" srcOrd="0" destOrd="2" presId="urn:microsoft.com/office/officeart/2005/8/layout/hList1"/>
    <dgm:cxn modelId="{DD46CA04-FD6E-4513-879B-D0F85453472E}" type="presOf" srcId="{3AE62F30-42BC-4CAC-8CFD-137B35D02F34}" destId="{AB8A2FC8-A6B5-4FF5-AA8F-6A4EFAD589D1}" srcOrd="0" destOrd="7" presId="urn:microsoft.com/office/officeart/2005/8/layout/hList1"/>
    <dgm:cxn modelId="{73B3CE3E-9221-4FD7-AB79-4A7D3B539C69}" type="presOf" srcId="{05167A05-AF69-4333-AF89-1D0DF76D7398}" destId="{AB8A2FC8-A6B5-4FF5-AA8F-6A4EFAD589D1}" srcOrd="0" destOrd="5" presId="urn:microsoft.com/office/officeart/2005/8/layout/hList1"/>
    <dgm:cxn modelId="{34C75437-38CA-4B75-B37A-E9CF3EE88C5F}" type="presOf" srcId="{B2DF3B73-1C3E-4B3D-9A9D-70301D20C7A2}" destId="{AB8A2FC8-A6B5-4FF5-AA8F-6A4EFAD589D1}" srcOrd="0" destOrd="2" presId="urn:microsoft.com/office/officeart/2005/8/layout/hList1"/>
    <dgm:cxn modelId="{65F2AAE9-D9B7-48CA-86DA-F1166D0193D1}" type="presOf" srcId="{D18A081E-75F6-4230-9F49-54053DC8E758}" destId="{AB8A2FC8-A6B5-4FF5-AA8F-6A4EFAD589D1}" srcOrd="0" destOrd="4" presId="urn:microsoft.com/office/officeart/2005/8/layout/hList1"/>
    <dgm:cxn modelId="{399524F7-E472-42F7-95DF-2C67FB1F6091}" srcId="{B2B63DF0-A415-45FB-801C-B4BFAEEE0E1D}" destId="{A8FF81AD-3E67-43B9-8FC7-7E7DC470A702}" srcOrd="1" destOrd="0" parTransId="{CDFCEBAD-6986-4C39-B3CD-23B3FD349150}" sibTransId="{8ACA8D91-6686-4B98-92FC-7E0FDCA24FB0}"/>
    <dgm:cxn modelId="{CDB96704-D3E2-41DD-BA43-05BAAAAF7B6E}" type="presOf" srcId="{9E72EB3B-DB24-49FA-A1FA-19FB7102722C}" destId="{D319675F-4EF6-4006-B485-A89E457571B4}" srcOrd="0" destOrd="0" presId="urn:microsoft.com/office/officeart/2005/8/layout/hList1"/>
    <dgm:cxn modelId="{77095EAE-4468-49FE-B9C5-A0CF8FB4C261}" type="presOf" srcId="{0209489A-6523-4A22-A780-A621AC78895B}" destId="{AB8A2FC8-A6B5-4FF5-AA8F-6A4EFAD589D1}" srcOrd="0" destOrd="0" presId="urn:microsoft.com/office/officeart/2005/8/layout/hList1"/>
    <dgm:cxn modelId="{28C63046-F9DA-4495-AF97-A7A1D95168B5}" type="presOf" srcId="{B2B63DF0-A415-45FB-801C-B4BFAEEE0E1D}" destId="{21BE1362-682D-47D7-94C6-066D8FA57A5D}" srcOrd="0" destOrd="0" presId="urn:microsoft.com/office/officeart/2005/8/layout/hList1"/>
    <dgm:cxn modelId="{84E317D5-C13C-4795-B8A7-DED5188C5E4E}" srcId="{9375E113-3CC2-4892-A6A4-C945CF330499}" destId="{D18A081E-75F6-4230-9F49-54053DC8E758}" srcOrd="4" destOrd="0" parTransId="{1A20BF2E-F9DF-4AC8-9DCF-1827F9D2940E}" sibTransId="{52C22B68-CB35-4F78-B012-34894E56D929}"/>
    <dgm:cxn modelId="{84F46077-DC56-423F-81CC-4410D26AF184}" type="presOf" srcId="{9375E113-3CC2-4892-A6A4-C945CF330499}" destId="{E12E09D0-1D23-456E-BA41-0CEED3372C66}" srcOrd="0" destOrd="0" presId="urn:microsoft.com/office/officeart/2005/8/layout/hList1"/>
    <dgm:cxn modelId="{54B4E224-28AD-4D1B-BDA4-5ECF7EF66192}" srcId="{9375E113-3CC2-4892-A6A4-C945CF330499}" destId="{D15E2D68-5A02-4193-A1F7-0A16D478C308}" srcOrd="8" destOrd="0" parTransId="{70E030FE-9570-407F-9EA9-F8FCFCD9ED42}" sibTransId="{6EC984E0-81F0-4CA3-A8D4-92FA90089EAE}"/>
    <dgm:cxn modelId="{9DC0CE11-9B79-4759-8CE2-B272EC19A163}" srcId="{9375E113-3CC2-4892-A6A4-C945CF330499}" destId="{B2DF3B73-1C3E-4B3D-9A9D-70301D20C7A2}" srcOrd="2" destOrd="0" parTransId="{4D8BBCF9-977F-4694-88E0-93408A6A35FB}" sibTransId="{96E233A6-438D-4EAC-8075-2FC9872128D3}"/>
    <dgm:cxn modelId="{75843390-EEE3-456F-884A-D54F9DEA31F2}" type="presOf" srcId="{B7B11108-E4DB-4187-A6BB-2356904A5F96}" destId="{9ACB5A39-4901-4534-A7F6-1D5FD6BD17EB}" srcOrd="0" destOrd="0" presId="urn:microsoft.com/office/officeart/2005/8/layout/hList1"/>
    <dgm:cxn modelId="{ED7EFE74-C885-44F7-AE23-4857131CC7E4}" srcId="{B2B63DF0-A415-45FB-801C-B4BFAEEE0E1D}" destId="{D1E0F40F-DDD0-4D69-8A7E-BA50A27B4A65}" srcOrd="4" destOrd="0" parTransId="{B93AB338-17A3-4A94-BC9E-0DF1987A1138}" sibTransId="{9746E0AE-7B17-4225-92BB-71CEE5DE42D8}"/>
    <dgm:cxn modelId="{CB6EDAB4-1AB0-4740-B917-EF78DC7421F8}" srcId="{9375E113-3CC2-4892-A6A4-C945CF330499}" destId="{B1366DA9-2FA1-4D9C-AEA0-26F7B9B8A307}" srcOrd="6" destOrd="0" parTransId="{AEBEA23E-1197-4534-9C33-7D93375F4B9E}" sibTransId="{60DC174F-CC8B-4824-998E-30A4C7BB993A}"/>
    <dgm:cxn modelId="{D0A15C6D-AF34-4716-9DD8-BEECA5A03C32}" type="presOf" srcId="{D15E2D68-5A02-4193-A1F7-0A16D478C308}" destId="{AB8A2FC8-A6B5-4FF5-AA8F-6A4EFAD589D1}" srcOrd="0" destOrd="8" presId="urn:microsoft.com/office/officeart/2005/8/layout/hList1"/>
    <dgm:cxn modelId="{9B35D998-078A-43C5-91F1-E0F41B258547}" type="presOf" srcId="{A8FF81AD-3E67-43B9-8FC7-7E7DC470A702}" destId="{D319675F-4EF6-4006-B485-A89E457571B4}" srcOrd="0" destOrd="1" presId="urn:microsoft.com/office/officeart/2005/8/layout/hList1"/>
    <dgm:cxn modelId="{59E861AE-D92E-4542-9A40-7FB3F68A27F9}" srcId="{9375E113-3CC2-4892-A6A4-C945CF330499}" destId="{05167A05-AF69-4333-AF89-1D0DF76D7398}" srcOrd="5" destOrd="0" parTransId="{F29F845A-EDDE-4AD4-949C-5F1AA1C523DB}" sibTransId="{C002BDC8-A4C4-4985-A949-A7001126CB32}"/>
    <dgm:cxn modelId="{751FD8C4-159C-4CDA-8580-673D7142CDE3}" type="presOf" srcId="{E5C04B6C-8502-4B32-9165-D75BF24CAEE6}" destId="{D319675F-4EF6-4006-B485-A89E457571B4}" srcOrd="0" destOrd="3" presId="urn:microsoft.com/office/officeart/2005/8/layout/hList1"/>
    <dgm:cxn modelId="{A8D6CB12-D69E-4AD4-B820-6E293C907BB2}" srcId="{B2B63DF0-A415-45FB-801C-B4BFAEEE0E1D}" destId="{9E72EB3B-DB24-49FA-A1FA-19FB7102722C}" srcOrd="0" destOrd="0" parTransId="{3480B2F0-9E95-4D48-A36C-EEB012ED77AA}" sibTransId="{05FDD6E9-D5C2-4606-ACDC-8C105D073785}"/>
    <dgm:cxn modelId="{B5D0982E-17EB-49D3-944B-AD2859E451FC}" type="presOf" srcId="{B1366DA9-2FA1-4D9C-AEA0-26F7B9B8A307}" destId="{AB8A2FC8-A6B5-4FF5-AA8F-6A4EFAD589D1}" srcOrd="0" destOrd="6" presId="urn:microsoft.com/office/officeart/2005/8/layout/hList1"/>
    <dgm:cxn modelId="{6BBA1812-71C2-4335-B0E0-2EE2C009C288}" srcId="{B2B63DF0-A415-45FB-801C-B4BFAEEE0E1D}" destId="{50F12B96-DB35-4857-97FF-B575E217C6FD}" srcOrd="2" destOrd="0" parTransId="{7FF3D443-0443-4E5F-974C-7523E617EBA6}" sibTransId="{F0351C5D-A676-4624-92B8-859E4E53A7A6}"/>
    <dgm:cxn modelId="{33A9A4DC-E177-4FB8-A298-2AB24D06BCDC}" srcId="{9375E113-3CC2-4892-A6A4-C945CF330499}" destId="{0209489A-6523-4A22-A780-A621AC78895B}" srcOrd="0" destOrd="0" parTransId="{7075D7AF-5361-49C0-85DD-777991E13F68}" sibTransId="{A427486F-6ABF-404E-B42C-F1593703FBDF}"/>
    <dgm:cxn modelId="{C8F18778-E108-425D-9DF1-BFFBD66DBED0}" srcId="{9375E113-3CC2-4892-A6A4-C945CF330499}" destId="{3AE62F30-42BC-4CAC-8CFD-137B35D02F34}" srcOrd="7" destOrd="0" parTransId="{F52712F1-2E03-41FB-BFF2-726536A24046}" sibTransId="{D140E4CC-4374-4297-921F-007675AFE460}"/>
    <dgm:cxn modelId="{81B1922E-2BE3-4B6A-9618-1B151109FDC3}" type="presOf" srcId="{D1E0F40F-DDD0-4D69-8A7E-BA50A27B4A65}" destId="{D319675F-4EF6-4006-B485-A89E457571B4}" srcOrd="0" destOrd="4" presId="urn:microsoft.com/office/officeart/2005/8/layout/hList1"/>
    <dgm:cxn modelId="{99E640CE-7FA0-45FB-86B9-172BE7E4C4A1}" srcId="{9375E113-3CC2-4892-A6A4-C945CF330499}" destId="{FE7E4040-95EA-43B8-96DC-4AE81E861D77}" srcOrd="1" destOrd="0" parTransId="{485BFFF4-099E-4F39-964A-115EA1EC6A96}" sibTransId="{23A0048C-9DAD-4D58-B0B8-855E50F25599}"/>
    <dgm:cxn modelId="{08FA68A5-39DC-47A5-B111-18B59855F294}" srcId="{B2B63DF0-A415-45FB-801C-B4BFAEEE0E1D}" destId="{E5C04B6C-8502-4B32-9165-D75BF24CAEE6}" srcOrd="3" destOrd="0" parTransId="{8C8AD60C-3F02-4DC3-AB53-55E11A60D0E9}" sibTransId="{C46707A7-859A-4712-BD56-331842028E48}"/>
    <dgm:cxn modelId="{AE1F2428-ABDB-48B7-9C8B-5CCAA99DA7F3}" type="presOf" srcId="{FE7E4040-95EA-43B8-96DC-4AE81E861D77}" destId="{AB8A2FC8-A6B5-4FF5-AA8F-6A4EFAD589D1}" srcOrd="0" destOrd="1" presId="urn:microsoft.com/office/officeart/2005/8/layout/hList1"/>
    <dgm:cxn modelId="{D1816693-D99E-426E-8BA1-53864DE59284}" srcId="{9375E113-3CC2-4892-A6A4-C945CF330499}" destId="{61902CD8-8A40-4C91-9E96-9AB5A4B3450B}" srcOrd="3" destOrd="0" parTransId="{39BF6357-28AC-4CD3-8259-9FD7521143D7}" sibTransId="{A08892AA-D84A-43FD-B920-9C10852D2BC2}"/>
    <dgm:cxn modelId="{DC343FD6-F9FE-47CE-95DD-A1A3981D0871}" srcId="{B7B11108-E4DB-4187-A6BB-2356904A5F96}" destId="{9375E113-3CC2-4892-A6A4-C945CF330499}" srcOrd="1" destOrd="0" parTransId="{44D01CB1-525A-48AF-9D16-7FF8B513F18E}" sibTransId="{19B5A7C7-D6BB-4737-B767-0D4812042634}"/>
    <dgm:cxn modelId="{6182CFC6-D9ED-417F-A893-39DF6B1890CF}" type="presParOf" srcId="{9ACB5A39-4901-4534-A7F6-1D5FD6BD17EB}" destId="{F8409EDE-0F96-463C-828B-DC9D740A18D0}" srcOrd="0" destOrd="0" presId="urn:microsoft.com/office/officeart/2005/8/layout/hList1"/>
    <dgm:cxn modelId="{F2EDA60F-B544-4270-8118-209370FBEB41}" type="presParOf" srcId="{F8409EDE-0F96-463C-828B-DC9D740A18D0}" destId="{21BE1362-682D-47D7-94C6-066D8FA57A5D}" srcOrd="0" destOrd="0" presId="urn:microsoft.com/office/officeart/2005/8/layout/hList1"/>
    <dgm:cxn modelId="{6FAC4D20-386B-430B-A2A6-3112263B222C}" type="presParOf" srcId="{F8409EDE-0F96-463C-828B-DC9D740A18D0}" destId="{D319675F-4EF6-4006-B485-A89E457571B4}" srcOrd="1" destOrd="0" presId="urn:microsoft.com/office/officeart/2005/8/layout/hList1"/>
    <dgm:cxn modelId="{22AC4B9F-B1D4-4CC9-90C9-9E5537F80365}" type="presParOf" srcId="{9ACB5A39-4901-4534-A7F6-1D5FD6BD17EB}" destId="{57A4BF9F-24C9-4F30-B3EC-E53DD1712150}" srcOrd="1" destOrd="0" presId="urn:microsoft.com/office/officeart/2005/8/layout/hList1"/>
    <dgm:cxn modelId="{4F17A2BC-CEA8-451E-80CA-632CDCF26E54}" type="presParOf" srcId="{9ACB5A39-4901-4534-A7F6-1D5FD6BD17EB}" destId="{F257BE18-96C6-47D1-BF0C-D6C6766E8917}" srcOrd="2" destOrd="0" presId="urn:microsoft.com/office/officeart/2005/8/layout/hList1"/>
    <dgm:cxn modelId="{D1705A84-DF64-4583-A574-462D29991E8A}" type="presParOf" srcId="{F257BE18-96C6-47D1-BF0C-D6C6766E8917}" destId="{E12E09D0-1D23-456E-BA41-0CEED3372C66}" srcOrd="0" destOrd="0" presId="urn:microsoft.com/office/officeart/2005/8/layout/hList1"/>
    <dgm:cxn modelId="{F507DFF3-E47D-497F-BE8F-4007BCD8BDE6}" type="presParOf" srcId="{F257BE18-96C6-47D1-BF0C-D6C6766E8917}" destId="{AB8A2FC8-A6B5-4FF5-AA8F-6A4EFAD589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42187-472B-4717-92D6-30D14846857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9CCF854-ADAD-4117-8057-26B6DD63C8C4}">
      <dgm:prSet phldrT="[Text]"/>
      <dgm:spPr/>
      <dgm:t>
        <a:bodyPr/>
        <a:lstStyle/>
        <a:p>
          <a:r>
            <a:rPr lang="en-US"/>
            <a:t>Goals – where do you see yourself, what do you want to do?</a:t>
          </a:r>
        </a:p>
      </dgm:t>
    </dgm:pt>
    <dgm:pt modelId="{B377A4F9-A589-4E9F-A648-6C38B09976B3}" type="parTrans" cxnId="{330430E4-4DD2-4B02-B26A-3D2CBE09EF3D}">
      <dgm:prSet/>
      <dgm:spPr/>
      <dgm:t>
        <a:bodyPr/>
        <a:lstStyle/>
        <a:p>
          <a:endParaRPr lang="en-US"/>
        </a:p>
      </dgm:t>
    </dgm:pt>
    <dgm:pt modelId="{0DD9F58B-A2E0-49AE-A2A5-CFE3F9822CF4}" type="sibTrans" cxnId="{330430E4-4DD2-4B02-B26A-3D2CBE09EF3D}">
      <dgm:prSet/>
      <dgm:spPr/>
      <dgm:t>
        <a:bodyPr/>
        <a:lstStyle/>
        <a:p>
          <a:endParaRPr lang="en-US"/>
        </a:p>
      </dgm:t>
    </dgm:pt>
    <dgm:pt modelId="{BFD1046F-BEAB-4B63-9F74-48CA102420C8}">
      <dgm:prSet phldrT="[Text]"/>
      <dgm:spPr/>
      <dgm:t>
        <a:bodyPr/>
        <a:lstStyle/>
        <a:p>
          <a:r>
            <a:rPr lang="en-US"/>
            <a:t>What is the reality of the situation?</a:t>
          </a:r>
        </a:p>
      </dgm:t>
    </dgm:pt>
    <dgm:pt modelId="{ED0F0F46-91B0-44E4-B2DD-B80FB02A712B}" type="parTrans" cxnId="{F74996F9-F542-40A8-AA26-0A141DC4B036}">
      <dgm:prSet/>
      <dgm:spPr/>
      <dgm:t>
        <a:bodyPr/>
        <a:lstStyle/>
        <a:p>
          <a:endParaRPr lang="en-US"/>
        </a:p>
      </dgm:t>
    </dgm:pt>
    <dgm:pt modelId="{64BE9E07-B70D-4A0C-8985-1C72C7AAF8BA}" type="sibTrans" cxnId="{F74996F9-F542-40A8-AA26-0A141DC4B036}">
      <dgm:prSet/>
      <dgm:spPr/>
      <dgm:t>
        <a:bodyPr/>
        <a:lstStyle/>
        <a:p>
          <a:endParaRPr lang="en-US"/>
        </a:p>
      </dgm:t>
    </dgm:pt>
    <dgm:pt modelId="{656E873E-04E7-4CDF-8E17-40B94948FA41}">
      <dgm:prSet phldrT="[Text]"/>
      <dgm:spPr/>
      <dgm:t>
        <a:bodyPr/>
        <a:lstStyle/>
        <a:p>
          <a:r>
            <a:rPr lang="en-US"/>
            <a:t>What are the opportunities available to achieve these goals?</a:t>
          </a:r>
        </a:p>
      </dgm:t>
    </dgm:pt>
    <dgm:pt modelId="{73E1C968-3E13-4F5D-B647-08F8AFC88532}" type="parTrans" cxnId="{FFC95D4A-9190-4E82-8309-F54F9480EEC2}">
      <dgm:prSet/>
      <dgm:spPr/>
      <dgm:t>
        <a:bodyPr/>
        <a:lstStyle/>
        <a:p>
          <a:endParaRPr lang="en-US"/>
        </a:p>
      </dgm:t>
    </dgm:pt>
    <dgm:pt modelId="{216DD567-396B-4898-A9E3-EBED9197FF6D}" type="sibTrans" cxnId="{FFC95D4A-9190-4E82-8309-F54F9480EEC2}">
      <dgm:prSet/>
      <dgm:spPr/>
      <dgm:t>
        <a:bodyPr/>
        <a:lstStyle/>
        <a:p>
          <a:endParaRPr lang="en-US"/>
        </a:p>
      </dgm:t>
    </dgm:pt>
    <dgm:pt modelId="{37246F6B-AE0B-4259-8BFF-EAED2697819F}">
      <dgm:prSet phldrT="[Text]"/>
      <dgm:spPr/>
      <dgm:t>
        <a:bodyPr/>
        <a:lstStyle/>
        <a:p>
          <a:r>
            <a:rPr lang="en-US"/>
            <a:t>When are you going to do this? – How likely are you to do this?</a:t>
          </a:r>
        </a:p>
      </dgm:t>
    </dgm:pt>
    <dgm:pt modelId="{2D6E0099-91F1-48D9-BCBA-1C6DA3AC05CF}" type="parTrans" cxnId="{8D56DFB5-BFB7-443B-A9EA-E8FD671FBF62}">
      <dgm:prSet/>
      <dgm:spPr/>
      <dgm:t>
        <a:bodyPr/>
        <a:lstStyle/>
        <a:p>
          <a:endParaRPr lang="en-US"/>
        </a:p>
      </dgm:t>
    </dgm:pt>
    <dgm:pt modelId="{4FB562A5-0317-40C8-A504-10C18736AB88}" type="sibTrans" cxnId="{8D56DFB5-BFB7-443B-A9EA-E8FD671FBF62}">
      <dgm:prSet/>
      <dgm:spPr/>
      <dgm:t>
        <a:bodyPr/>
        <a:lstStyle/>
        <a:p>
          <a:endParaRPr lang="en-US"/>
        </a:p>
      </dgm:t>
    </dgm:pt>
    <dgm:pt modelId="{6A76D38F-B0F7-45CE-B956-987A2ADB2707}">
      <dgm:prSet phldrT="[Text]"/>
      <dgm:spPr/>
      <dgm:t>
        <a:bodyPr/>
        <a:lstStyle/>
        <a:p>
          <a:r>
            <a:rPr lang="en-US"/>
            <a:t>How will you monitor your progress?</a:t>
          </a:r>
        </a:p>
      </dgm:t>
    </dgm:pt>
    <dgm:pt modelId="{A575E9B9-A545-43BF-8214-492A936A2B6B}" type="parTrans" cxnId="{AE95F461-6BF7-49BC-AE0C-5973098DA2C4}">
      <dgm:prSet/>
      <dgm:spPr/>
      <dgm:t>
        <a:bodyPr/>
        <a:lstStyle/>
        <a:p>
          <a:endParaRPr lang="en-US"/>
        </a:p>
      </dgm:t>
    </dgm:pt>
    <dgm:pt modelId="{F8595043-2AED-480D-9AC4-C253AF4D71A1}" type="sibTrans" cxnId="{AE95F461-6BF7-49BC-AE0C-5973098DA2C4}">
      <dgm:prSet/>
      <dgm:spPr/>
      <dgm:t>
        <a:bodyPr/>
        <a:lstStyle/>
        <a:p>
          <a:endParaRPr lang="en-US"/>
        </a:p>
      </dgm:t>
    </dgm:pt>
    <dgm:pt modelId="{D0E5C854-9CB6-400F-83C0-E6B2A1196BC1}" type="pres">
      <dgm:prSet presAssocID="{5C842187-472B-4717-92D6-30D148468575}" presName="cycle" presStyleCnt="0">
        <dgm:presLayoutVars>
          <dgm:dir/>
          <dgm:resizeHandles val="exact"/>
        </dgm:presLayoutVars>
      </dgm:prSet>
      <dgm:spPr/>
      <dgm:t>
        <a:bodyPr/>
        <a:lstStyle/>
        <a:p>
          <a:endParaRPr lang="en-US"/>
        </a:p>
      </dgm:t>
    </dgm:pt>
    <dgm:pt modelId="{C63AED08-74AD-4F2C-BAD7-86BDC3D035F2}" type="pres">
      <dgm:prSet presAssocID="{B9CCF854-ADAD-4117-8057-26B6DD63C8C4}" presName="node" presStyleLbl="node1" presStyleIdx="0" presStyleCnt="5">
        <dgm:presLayoutVars>
          <dgm:bulletEnabled val="1"/>
        </dgm:presLayoutVars>
      </dgm:prSet>
      <dgm:spPr/>
      <dgm:t>
        <a:bodyPr/>
        <a:lstStyle/>
        <a:p>
          <a:endParaRPr lang="en-US"/>
        </a:p>
      </dgm:t>
    </dgm:pt>
    <dgm:pt modelId="{64F57B28-8BD0-4EC4-B512-4EB1C3B00F5F}" type="pres">
      <dgm:prSet presAssocID="{0DD9F58B-A2E0-49AE-A2A5-CFE3F9822CF4}" presName="sibTrans" presStyleLbl="sibTrans2D1" presStyleIdx="0" presStyleCnt="5"/>
      <dgm:spPr/>
      <dgm:t>
        <a:bodyPr/>
        <a:lstStyle/>
        <a:p>
          <a:endParaRPr lang="en-US"/>
        </a:p>
      </dgm:t>
    </dgm:pt>
    <dgm:pt modelId="{D7A4F255-FF33-41CF-91BF-10261B371184}" type="pres">
      <dgm:prSet presAssocID="{0DD9F58B-A2E0-49AE-A2A5-CFE3F9822CF4}" presName="connectorText" presStyleLbl="sibTrans2D1" presStyleIdx="0" presStyleCnt="5"/>
      <dgm:spPr/>
      <dgm:t>
        <a:bodyPr/>
        <a:lstStyle/>
        <a:p>
          <a:endParaRPr lang="en-US"/>
        </a:p>
      </dgm:t>
    </dgm:pt>
    <dgm:pt modelId="{4809BDDC-8C55-4B06-8B61-F18590AB268C}" type="pres">
      <dgm:prSet presAssocID="{BFD1046F-BEAB-4B63-9F74-48CA102420C8}" presName="node" presStyleLbl="node1" presStyleIdx="1" presStyleCnt="5">
        <dgm:presLayoutVars>
          <dgm:bulletEnabled val="1"/>
        </dgm:presLayoutVars>
      </dgm:prSet>
      <dgm:spPr/>
      <dgm:t>
        <a:bodyPr/>
        <a:lstStyle/>
        <a:p>
          <a:endParaRPr lang="en-US"/>
        </a:p>
      </dgm:t>
    </dgm:pt>
    <dgm:pt modelId="{6CBA3531-0119-4583-9A79-FD5818472B10}" type="pres">
      <dgm:prSet presAssocID="{64BE9E07-B70D-4A0C-8985-1C72C7AAF8BA}" presName="sibTrans" presStyleLbl="sibTrans2D1" presStyleIdx="1" presStyleCnt="5"/>
      <dgm:spPr/>
      <dgm:t>
        <a:bodyPr/>
        <a:lstStyle/>
        <a:p>
          <a:endParaRPr lang="en-US"/>
        </a:p>
      </dgm:t>
    </dgm:pt>
    <dgm:pt modelId="{F8C3666E-F350-47F5-99DF-A1CBEBBF6533}" type="pres">
      <dgm:prSet presAssocID="{64BE9E07-B70D-4A0C-8985-1C72C7AAF8BA}" presName="connectorText" presStyleLbl="sibTrans2D1" presStyleIdx="1" presStyleCnt="5"/>
      <dgm:spPr/>
      <dgm:t>
        <a:bodyPr/>
        <a:lstStyle/>
        <a:p>
          <a:endParaRPr lang="en-US"/>
        </a:p>
      </dgm:t>
    </dgm:pt>
    <dgm:pt modelId="{426ED1D7-C168-4A2F-B219-B8917F044439}" type="pres">
      <dgm:prSet presAssocID="{656E873E-04E7-4CDF-8E17-40B94948FA41}" presName="node" presStyleLbl="node1" presStyleIdx="2" presStyleCnt="5">
        <dgm:presLayoutVars>
          <dgm:bulletEnabled val="1"/>
        </dgm:presLayoutVars>
      </dgm:prSet>
      <dgm:spPr/>
      <dgm:t>
        <a:bodyPr/>
        <a:lstStyle/>
        <a:p>
          <a:endParaRPr lang="en-US"/>
        </a:p>
      </dgm:t>
    </dgm:pt>
    <dgm:pt modelId="{69B54503-FBF2-4927-AE85-0C93FB8880CC}" type="pres">
      <dgm:prSet presAssocID="{216DD567-396B-4898-A9E3-EBED9197FF6D}" presName="sibTrans" presStyleLbl="sibTrans2D1" presStyleIdx="2" presStyleCnt="5"/>
      <dgm:spPr/>
      <dgm:t>
        <a:bodyPr/>
        <a:lstStyle/>
        <a:p>
          <a:endParaRPr lang="en-US"/>
        </a:p>
      </dgm:t>
    </dgm:pt>
    <dgm:pt modelId="{56D72065-C4E9-4C2A-9B8E-678117219428}" type="pres">
      <dgm:prSet presAssocID="{216DD567-396B-4898-A9E3-EBED9197FF6D}" presName="connectorText" presStyleLbl="sibTrans2D1" presStyleIdx="2" presStyleCnt="5"/>
      <dgm:spPr/>
      <dgm:t>
        <a:bodyPr/>
        <a:lstStyle/>
        <a:p>
          <a:endParaRPr lang="en-US"/>
        </a:p>
      </dgm:t>
    </dgm:pt>
    <dgm:pt modelId="{8AA93B26-D0DC-4727-B728-76C1998FC4B6}" type="pres">
      <dgm:prSet presAssocID="{37246F6B-AE0B-4259-8BFF-EAED2697819F}" presName="node" presStyleLbl="node1" presStyleIdx="3" presStyleCnt="5">
        <dgm:presLayoutVars>
          <dgm:bulletEnabled val="1"/>
        </dgm:presLayoutVars>
      </dgm:prSet>
      <dgm:spPr/>
      <dgm:t>
        <a:bodyPr/>
        <a:lstStyle/>
        <a:p>
          <a:endParaRPr lang="en-US"/>
        </a:p>
      </dgm:t>
    </dgm:pt>
    <dgm:pt modelId="{ED4872A6-17B7-4D3B-82A0-BAD34149FDB9}" type="pres">
      <dgm:prSet presAssocID="{4FB562A5-0317-40C8-A504-10C18736AB88}" presName="sibTrans" presStyleLbl="sibTrans2D1" presStyleIdx="3" presStyleCnt="5"/>
      <dgm:spPr/>
      <dgm:t>
        <a:bodyPr/>
        <a:lstStyle/>
        <a:p>
          <a:endParaRPr lang="en-US"/>
        </a:p>
      </dgm:t>
    </dgm:pt>
    <dgm:pt modelId="{8E3AA4F3-0505-49E9-83ED-C5DF9726C6A1}" type="pres">
      <dgm:prSet presAssocID="{4FB562A5-0317-40C8-A504-10C18736AB88}" presName="connectorText" presStyleLbl="sibTrans2D1" presStyleIdx="3" presStyleCnt="5"/>
      <dgm:spPr/>
      <dgm:t>
        <a:bodyPr/>
        <a:lstStyle/>
        <a:p>
          <a:endParaRPr lang="en-US"/>
        </a:p>
      </dgm:t>
    </dgm:pt>
    <dgm:pt modelId="{9C6614F5-FAE2-4007-A881-33D4856B0A97}" type="pres">
      <dgm:prSet presAssocID="{6A76D38F-B0F7-45CE-B956-987A2ADB2707}" presName="node" presStyleLbl="node1" presStyleIdx="4" presStyleCnt="5">
        <dgm:presLayoutVars>
          <dgm:bulletEnabled val="1"/>
        </dgm:presLayoutVars>
      </dgm:prSet>
      <dgm:spPr/>
      <dgm:t>
        <a:bodyPr/>
        <a:lstStyle/>
        <a:p>
          <a:endParaRPr lang="en-US"/>
        </a:p>
      </dgm:t>
    </dgm:pt>
    <dgm:pt modelId="{05A22A03-B734-4D77-8E0C-5030307BD3F5}" type="pres">
      <dgm:prSet presAssocID="{F8595043-2AED-480D-9AC4-C253AF4D71A1}" presName="sibTrans" presStyleLbl="sibTrans2D1" presStyleIdx="4" presStyleCnt="5"/>
      <dgm:spPr/>
      <dgm:t>
        <a:bodyPr/>
        <a:lstStyle/>
        <a:p>
          <a:endParaRPr lang="en-US"/>
        </a:p>
      </dgm:t>
    </dgm:pt>
    <dgm:pt modelId="{E07F0F09-C594-425C-82B2-39870AC98F56}" type="pres">
      <dgm:prSet presAssocID="{F8595043-2AED-480D-9AC4-C253AF4D71A1}" presName="connectorText" presStyleLbl="sibTrans2D1" presStyleIdx="4" presStyleCnt="5"/>
      <dgm:spPr/>
      <dgm:t>
        <a:bodyPr/>
        <a:lstStyle/>
        <a:p>
          <a:endParaRPr lang="en-US"/>
        </a:p>
      </dgm:t>
    </dgm:pt>
  </dgm:ptLst>
  <dgm:cxnLst>
    <dgm:cxn modelId="{D8FACDEB-6DC7-43B6-B90A-B75C5F4FE556}" type="presOf" srcId="{6A76D38F-B0F7-45CE-B956-987A2ADB2707}" destId="{9C6614F5-FAE2-4007-A881-33D4856B0A97}" srcOrd="0" destOrd="0" presId="urn:microsoft.com/office/officeart/2005/8/layout/cycle2"/>
    <dgm:cxn modelId="{8F6AA238-E773-43AF-A89A-3405029811BD}" type="presOf" srcId="{64BE9E07-B70D-4A0C-8985-1C72C7AAF8BA}" destId="{F8C3666E-F350-47F5-99DF-A1CBEBBF6533}" srcOrd="1" destOrd="0" presId="urn:microsoft.com/office/officeart/2005/8/layout/cycle2"/>
    <dgm:cxn modelId="{E192BF8D-596E-4E71-A117-A37575E72014}" type="presOf" srcId="{216DD567-396B-4898-A9E3-EBED9197FF6D}" destId="{69B54503-FBF2-4927-AE85-0C93FB8880CC}" srcOrd="0" destOrd="0" presId="urn:microsoft.com/office/officeart/2005/8/layout/cycle2"/>
    <dgm:cxn modelId="{86091C9F-D2AD-4F98-B99D-60378276DDDA}" type="presOf" srcId="{64BE9E07-B70D-4A0C-8985-1C72C7AAF8BA}" destId="{6CBA3531-0119-4583-9A79-FD5818472B10}" srcOrd="0" destOrd="0" presId="urn:microsoft.com/office/officeart/2005/8/layout/cycle2"/>
    <dgm:cxn modelId="{01156D1C-C337-443F-9822-A881DF1774ED}" type="presOf" srcId="{5C842187-472B-4717-92D6-30D148468575}" destId="{D0E5C854-9CB6-400F-83C0-E6B2A1196BC1}" srcOrd="0" destOrd="0" presId="urn:microsoft.com/office/officeart/2005/8/layout/cycle2"/>
    <dgm:cxn modelId="{78EE067A-58FB-4B91-B7B8-ED9481A290D3}" type="presOf" srcId="{F8595043-2AED-480D-9AC4-C253AF4D71A1}" destId="{05A22A03-B734-4D77-8E0C-5030307BD3F5}" srcOrd="0" destOrd="0" presId="urn:microsoft.com/office/officeart/2005/8/layout/cycle2"/>
    <dgm:cxn modelId="{E17E6534-38B3-44DA-8C98-F89ADF5370FD}" type="presOf" srcId="{F8595043-2AED-480D-9AC4-C253AF4D71A1}" destId="{E07F0F09-C594-425C-82B2-39870AC98F56}" srcOrd="1" destOrd="0" presId="urn:microsoft.com/office/officeart/2005/8/layout/cycle2"/>
    <dgm:cxn modelId="{AE95F461-6BF7-49BC-AE0C-5973098DA2C4}" srcId="{5C842187-472B-4717-92D6-30D148468575}" destId="{6A76D38F-B0F7-45CE-B956-987A2ADB2707}" srcOrd="4" destOrd="0" parTransId="{A575E9B9-A545-43BF-8214-492A936A2B6B}" sibTransId="{F8595043-2AED-480D-9AC4-C253AF4D71A1}"/>
    <dgm:cxn modelId="{61AE9C45-D5A6-4529-9B27-2FF248D8D0A3}" type="presOf" srcId="{37246F6B-AE0B-4259-8BFF-EAED2697819F}" destId="{8AA93B26-D0DC-4727-B728-76C1998FC4B6}" srcOrd="0" destOrd="0" presId="urn:microsoft.com/office/officeart/2005/8/layout/cycle2"/>
    <dgm:cxn modelId="{2DA42C4B-144E-4E2A-8CB2-6938B9898F20}" type="presOf" srcId="{656E873E-04E7-4CDF-8E17-40B94948FA41}" destId="{426ED1D7-C168-4A2F-B219-B8917F044439}" srcOrd="0" destOrd="0" presId="urn:microsoft.com/office/officeart/2005/8/layout/cycle2"/>
    <dgm:cxn modelId="{8D56DFB5-BFB7-443B-A9EA-E8FD671FBF62}" srcId="{5C842187-472B-4717-92D6-30D148468575}" destId="{37246F6B-AE0B-4259-8BFF-EAED2697819F}" srcOrd="3" destOrd="0" parTransId="{2D6E0099-91F1-48D9-BCBA-1C6DA3AC05CF}" sibTransId="{4FB562A5-0317-40C8-A504-10C18736AB88}"/>
    <dgm:cxn modelId="{A3E05AB9-637D-4F89-B34F-A5649CCFADAA}" type="presOf" srcId="{4FB562A5-0317-40C8-A504-10C18736AB88}" destId="{8E3AA4F3-0505-49E9-83ED-C5DF9726C6A1}" srcOrd="1" destOrd="0" presId="urn:microsoft.com/office/officeart/2005/8/layout/cycle2"/>
    <dgm:cxn modelId="{7CD70CB8-B426-4456-9130-1BC0405ECF05}" type="presOf" srcId="{BFD1046F-BEAB-4B63-9F74-48CA102420C8}" destId="{4809BDDC-8C55-4B06-8B61-F18590AB268C}" srcOrd="0" destOrd="0" presId="urn:microsoft.com/office/officeart/2005/8/layout/cycle2"/>
    <dgm:cxn modelId="{F74996F9-F542-40A8-AA26-0A141DC4B036}" srcId="{5C842187-472B-4717-92D6-30D148468575}" destId="{BFD1046F-BEAB-4B63-9F74-48CA102420C8}" srcOrd="1" destOrd="0" parTransId="{ED0F0F46-91B0-44E4-B2DD-B80FB02A712B}" sibTransId="{64BE9E07-B70D-4A0C-8985-1C72C7AAF8BA}"/>
    <dgm:cxn modelId="{FFC95D4A-9190-4E82-8309-F54F9480EEC2}" srcId="{5C842187-472B-4717-92D6-30D148468575}" destId="{656E873E-04E7-4CDF-8E17-40B94948FA41}" srcOrd="2" destOrd="0" parTransId="{73E1C968-3E13-4F5D-B647-08F8AFC88532}" sibTransId="{216DD567-396B-4898-A9E3-EBED9197FF6D}"/>
    <dgm:cxn modelId="{240E9934-2BF0-4500-A193-834E72203A9B}" type="presOf" srcId="{4FB562A5-0317-40C8-A504-10C18736AB88}" destId="{ED4872A6-17B7-4D3B-82A0-BAD34149FDB9}" srcOrd="0" destOrd="0" presId="urn:microsoft.com/office/officeart/2005/8/layout/cycle2"/>
    <dgm:cxn modelId="{8F276DA5-8D72-47E1-8DAE-F100320B0DD2}" type="presOf" srcId="{0DD9F58B-A2E0-49AE-A2A5-CFE3F9822CF4}" destId="{64F57B28-8BD0-4EC4-B512-4EB1C3B00F5F}" srcOrd="0" destOrd="0" presId="urn:microsoft.com/office/officeart/2005/8/layout/cycle2"/>
    <dgm:cxn modelId="{65989FD0-BD8B-44A0-896C-1F56860BC44D}" type="presOf" srcId="{216DD567-396B-4898-A9E3-EBED9197FF6D}" destId="{56D72065-C4E9-4C2A-9B8E-678117219428}" srcOrd="1" destOrd="0" presId="urn:microsoft.com/office/officeart/2005/8/layout/cycle2"/>
    <dgm:cxn modelId="{F2800F48-6260-46D2-83AE-DB4022B2902D}" type="presOf" srcId="{0DD9F58B-A2E0-49AE-A2A5-CFE3F9822CF4}" destId="{D7A4F255-FF33-41CF-91BF-10261B371184}" srcOrd="1" destOrd="0" presId="urn:microsoft.com/office/officeart/2005/8/layout/cycle2"/>
    <dgm:cxn modelId="{23C4E3F5-6F17-4213-BC2C-2CBE158E188D}" type="presOf" srcId="{B9CCF854-ADAD-4117-8057-26B6DD63C8C4}" destId="{C63AED08-74AD-4F2C-BAD7-86BDC3D035F2}" srcOrd="0" destOrd="0" presId="urn:microsoft.com/office/officeart/2005/8/layout/cycle2"/>
    <dgm:cxn modelId="{330430E4-4DD2-4B02-B26A-3D2CBE09EF3D}" srcId="{5C842187-472B-4717-92D6-30D148468575}" destId="{B9CCF854-ADAD-4117-8057-26B6DD63C8C4}" srcOrd="0" destOrd="0" parTransId="{B377A4F9-A589-4E9F-A648-6C38B09976B3}" sibTransId="{0DD9F58B-A2E0-49AE-A2A5-CFE3F9822CF4}"/>
    <dgm:cxn modelId="{AFF647F6-4CE9-4EC5-8807-656BE05732BE}" type="presParOf" srcId="{D0E5C854-9CB6-400F-83C0-E6B2A1196BC1}" destId="{C63AED08-74AD-4F2C-BAD7-86BDC3D035F2}" srcOrd="0" destOrd="0" presId="urn:microsoft.com/office/officeart/2005/8/layout/cycle2"/>
    <dgm:cxn modelId="{E3D646F7-1B09-4227-B731-B8A7608A0B41}" type="presParOf" srcId="{D0E5C854-9CB6-400F-83C0-E6B2A1196BC1}" destId="{64F57B28-8BD0-4EC4-B512-4EB1C3B00F5F}" srcOrd="1" destOrd="0" presId="urn:microsoft.com/office/officeart/2005/8/layout/cycle2"/>
    <dgm:cxn modelId="{2065989D-AEAA-4604-BAAB-043718FAB14B}" type="presParOf" srcId="{64F57B28-8BD0-4EC4-B512-4EB1C3B00F5F}" destId="{D7A4F255-FF33-41CF-91BF-10261B371184}" srcOrd="0" destOrd="0" presId="urn:microsoft.com/office/officeart/2005/8/layout/cycle2"/>
    <dgm:cxn modelId="{3C22C6A4-8C96-4E36-8221-C787F95AE399}" type="presParOf" srcId="{D0E5C854-9CB6-400F-83C0-E6B2A1196BC1}" destId="{4809BDDC-8C55-4B06-8B61-F18590AB268C}" srcOrd="2" destOrd="0" presId="urn:microsoft.com/office/officeart/2005/8/layout/cycle2"/>
    <dgm:cxn modelId="{24833DCB-E903-4C82-9E63-1EAED352E96E}" type="presParOf" srcId="{D0E5C854-9CB6-400F-83C0-E6B2A1196BC1}" destId="{6CBA3531-0119-4583-9A79-FD5818472B10}" srcOrd="3" destOrd="0" presId="urn:microsoft.com/office/officeart/2005/8/layout/cycle2"/>
    <dgm:cxn modelId="{8E7D45BD-4204-4D80-A70D-B4717E5B9098}" type="presParOf" srcId="{6CBA3531-0119-4583-9A79-FD5818472B10}" destId="{F8C3666E-F350-47F5-99DF-A1CBEBBF6533}" srcOrd="0" destOrd="0" presId="urn:microsoft.com/office/officeart/2005/8/layout/cycle2"/>
    <dgm:cxn modelId="{A4871089-D20B-435F-AFBC-84EAD4FCBE2B}" type="presParOf" srcId="{D0E5C854-9CB6-400F-83C0-E6B2A1196BC1}" destId="{426ED1D7-C168-4A2F-B219-B8917F044439}" srcOrd="4" destOrd="0" presId="urn:microsoft.com/office/officeart/2005/8/layout/cycle2"/>
    <dgm:cxn modelId="{07974E04-B849-4D81-803F-C20392A0849E}" type="presParOf" srcId="{D0E5C854-9CB6-400F-83C0-E6B2A1196BC1}" destId="{69B54503-FBF2-4927-AE85-0C93FB8880CC}" srcOrd="5" destOrd="0" presId="urn:microsoft.com/office/officeart/2005/8/layout/cycle2"/>
    <dgm:cxn modelId="{FA9FBA26-8646-419E-BE56-E7EBBCB54D75}" type="presParOf" srcId="{69B54503-FBF2-4927-AE85-0C93FB8880CC}" destId="{56D72065-C4E9-4C2A-9B8E-678117219428}" srcOrd="0" destOrd="0" presId="urn:microsoft.com/office/officeart/2005/8/layout/cycle2"/>
    <dgm:cxn modelId="{0CDD853E-7E69-4A76-9BD5-A8ECFEA9EC43}" type="presParOf" srcId="{D0E5C854-9CB6-400F-83C0-E6B2A1196BC1}" destId="{8AA93B26-D0DC-4727-B728-76C1998FC4B6}" srcOrd="6" destOrd="0" presId="urn:microsoft.com/office/officeart/2005/8/layout/cycle2"/>
    <dgm:cxn modelId="{E17A45CA-067E-484E-B994-A88FB0C25591}" type="presParOf" srcId="{D0E5C854-9CB6-400F-83C0-E6B2A1196BC1}" destId="{ED4872A6-17B7-4D3B-82A0-BAD34149FDB9}" srcOrd="7" destOrd="0" presId="urn:microsoft.com/office/officeart/2005/8/layout/cycle2"/>
    <dgm:cxn modelId="{AB0347BE-ED4A-42B0-888A-FEEA934BA6E7}" type="presParOf" srcId="{ED4872A6-17B7-4D3B-82A0-BAD34149FDB9}" destId="{8E3AA4F3-0505-49E9-83ED-C5DF9726C6A1}" srcOrd="0" destOrd="0" presId="urn:microsoft.com/office/officeart/2005/8/layout/cycle2"/>
    <dgm:cxn modelId="{4B2E4C32-613E-4D43-847A-FCFF9269A558}" type="presParOf" srcId="{D0E5C854-9CB6-400F-83C0-E6B2A1196BC1}" destId="{9C6614F5-FAE2-4007-A881-33D4856B0A97}" srcOrd="8" destOrd="0" presId="urn:microsoft.com/office/officeart/2005/8/layout/cycle2"/>
    <dgm:cxn modelId="{C3700D95-88A8-4978-A8D2-F14EEE8151DE}" type="presParOf" srcId="{D0E5C854-9CB6-400F-83C0-E6B2A1196BC1}" destId="{05A22A03-B734-4D77-8E0C-5030307BD3F5}" srcOrd="9" destOrd="0" presId="urn:microsoft.com/office/officeart/2005/8/layout/cycle2"/>
    <dgm:cxn modelId="{75878020-4FBB-4993-9C65-C754CF9173A0}" type="presParOf" srcId="{05A22A03-B734-4D77-8E0C-5030307BD3F5}" destId="{E07F0F09-C594-425C-82B2-39870AC98F5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851C38-E565-4174-8EC7-F897BE06BB69}"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F3A33ECC-D494-425C-A003-45134128AE18}">
      <dgm:prSet/>
      <dgm:spPr/>
      <dgm:t>
        <a:bodyPr/>
        <a:lstStyle/>
        <a:p>
          <a:r>
            <a:rPr lang="en-US" b="0" i="0"/>
            <a:t>Coaching:</a:t>
          </a:r>
          <a:endParaRPr lang="en-US"/>
        </a:p>
      </dgm:t>
    </dgm:pt>
    <dgm:pt modelId="{92AFC6B9-D8EC-4195-B279-22E2A0CD5115}" type="parTrans" cxnId="{CD565D42-E0B1-40BF-96FD-EE598965F0F0}">
      <dgm:prSet/>
      <dgm:spPr/>
      <dgm:t>
        <a:bodyPr/>
        <a:lstStyle/>
        <a:p>
          <a:endParaRPr lang="en-US"/>
        </a:p>
      </dgm:t>
    </dgm:pt>
    <dgm:pt modelId="{CB0D8767-DAF3-42DE-80E8-12E8AF4F710D}" type="sibTrans" cxnId="{CD565D42-E0B1-40BF-96FD-EE598965F0F0}">
      <dgm:prSet/>
      <dgm:spPr/>
      <dgm:t>
        <a:bodyPr/>
        <a:lstStyle/>
        <a:p>
          <a:endParaRPr lang="en-US"/>
        </a:p>
      </dgm:t>
    </dgm:pt>
    <dgm:pt modelId="{E813428D-E9BF-4BEA-9079-3F0DD16672AC}">
      <dgm:prSet/>
      <dgm:spPr/>
      <dgm:t>
        <a:bodyPr/>
        <a:lstStyle/>
        <a:p>
          <a:r>
            <a:rPr lang="en-US" b="0" i="0"/>
            <a:t>Is task oriented. The focus is on concrete issues, such as managing more effectively, speaking more articulately, and learning how to think strategically. This requires a content expert (coach) who can teach the coachee how to develop these skills.</a:t>
          </a:r>
          <a:endParaRPr lang="en-US"/>
        </a:p>
      </dgm:t>
    </dgm:pt>
    <dgm:pt modelId="{FC68AB4F-14C5-4E0D-A90B-870AD9DBF1C8}" type="parTrans" cxnId="{E1454778-6099-46F5-8C6B-5C9FD36A7BDE}">
      <dgm:prSet/>
      <dgm:spPr/>
      <dgm:t>
        <a:bodyPr/>
        <a:lstStyle/>
        <a:p>
          <a:endParaRPr lang="en-US"/>
        </a:p>
      </dgm:t>
    </dgm:pt>
    <dgm:pt modelId="{A987AD69-0FCE-4FC3-9E14-A88AACABC255}" type="sibTrans" cxnId="{E1454778-6099-46F5-8C6B-5C9FD36A7BDE}">
      <dgm:prSet/>
      <dgm:spPr/>
      <dgm:t>
        <a:bodyPr/>
        <a:lstStyle/>
        <a:p>
          <a:endParaRPr lang="en-US"/>
        </a:p>
      </dgm:t>
    </dgm:pt>
    <dgm:pt modelId="{0224F4C3-8B46-4BBB-9BBA-EF43FC8FE24D}">
      <dgm:prSet/>
      <dgm:spPr/>
      <dgm:t>
        <a:bodyPr/>
        <a:lstStyle/>
        <a:p>
          <a:r>
            <a:rPr lang="en-US" b="0" i="0"/>
            <a:t>Is short term. A coach can successfully be involved with a coachee for a short period of time, maybe even just a few sessions. The coaching lasts for as long as is needed, depending on the purpose of the coaching relationship.</a:t>
          </a:r>
          <a:endParaRPr lang="en-US"/>
        </a:p>
      </dgm:t>
    </dgm:pt>
    <dgm:pt modelId="{781706D5-584D-453F-B305-B6B69F67A73B}" type="parTrans" cxnId="{646233C8-F3F2-491D-B00F-E802B99D74BF}">
      <dgm:prSet/>
      <dgm:spPr/>
      <dgm:t>
        <a:bodyPr/>
        <a:lstStyle/>
        <a:p>
          <a:endParaRPr lang="en-US"/>
        </a:p>
      </dgm:t>
    </dgm:pt>
    <dgm:pt modelId="{1208B3D0-EB0E-407C-8015-41E2DD20677F}" type="sibTrans" cxnId="{646233C8-F3F2-491D-B00F-E802B99D74BF}">
      <dgm:prSet/>
      <dgm:spPr/>
      <dgm:t>
        <a:bodyPr/>
        <a:lstStyle/>
        <a:p>
          <a:endParaRPr lang="en-US"/>
        </a:p>
      </dgm:t>
    </dgm:pt>
    <dgm:pt modelId="{A6919B44-1E3D-45D5-8625-6C2F39E57731}">
      <dgm:prSet/>
      <dgm:spPr/>
      <dgm:t>
        <a:bodyPr/>
        <a:lstStyle/>
        <a:p>
          <a:r>
            <a:rPr lang="en-US" b="0" i="0"/>
            <a:t>Is performance driven. The purpose of coaching is to improve the individual's performance on the job. This involves either enhancing current skills or acquiring new skills. Once the coachee successfully acquires the skills, the coach is no longer needed.</a:t>
          </a:r>
          <a:endParaRPr lang="en-US"/>
        </a:p>
      </dgm:t>
    </dgm:pt>
    <dgm:pt modelId="{50868257-82CE-4F3C-B61B-DBFADFB183CE}" type="parTrans" cxnId="{E296A5A8-D515-479C-AF07-56CF7219E4FC}">
      <dgm:prSet/>
      <dgm:spPr/>
      <dgm:t>
        <a:bodyPr/>
        <a:lstStyle/>
        <a:p>
          <a:endParaRPr lang="en-US"/>
        </a:p>
      </dgm:t>
    </dgm:pt>
    <dgm:pt modelId="{2BACA1B0-6422-40F1-BBA3-2076D2FE1A0B}" type="sibTrans" cxnId="{E296A5A8-D515-479C-AF07-56CF7219E4FC}">
      <dgm:prSet/>
      <dgm:spPr/>
      <dgm:t>
        <a:bodyPr/>
        <a:lstStyle/>
        <a:p>
          <a:endParaRPr lang="en-US"/>
        </a:p>
      </dgm:t>
    </dgm:pt>
    <dgm:pt modelId="{61B73896-648E-47AD-99E8-AEA52C536429}">
      <dgm:prSet/>
      <dgm:spPr/>
      <dgm:t>
        <a:bodyPr/>
        <a:lstStyle/>
        <a:p>
          <a:r>
            <a:rPr lang="en-US" b="0" i="0"/>
            <a:t>does not require design. Coaching can be conducted almost immediately on any given topic. </a:t>
          </a:r>
          <a:endParaRPr lang="en-US"/>
        </a:p>
      </dgm:t>
    </dgm:pt>
    <dgm:pt modelId="{A9E2714D-9B62-4623-966A-04F320D66700}" type="parTrans" cxnId="{C738EB1A-A3FC-432B-AC2B-7EC89AB23273}">
      <dgm:prSet/>
      <dgm:spPr/>
      <dgm:t>
        <a:bodyPr/>
        <a:lstStyle/>
        <a:p>
          <a:endParaRPr lang="en-US"/>
        </a:p>
      </dgm:t>
    </dgm:pt>
    <dgm:pt modelId="{6C572E31-D729-4B96-A1C6-7B36169084A1}" type="sibTrans" cxnId="{C738EB1A-A3FC-432B-AC2B-7EC89AB23273}">
      <dgm:prSet/>
      <dgm:spPr/>
      <dgm:t>
        <a:bodyPr/>
        <a:lstStyle/>
        <a:p>
          <a:endParaRPr lang="en-US"/>
        </a:p>
      </dgm:t>
    </dgm:pt>
    <dgm:pt modelId="{9D7301B8-6690-4399-B1D4-F50565F431C5}">
      <dgm:prSet/>
      <dgm:spPr/>
      <dgm:t>
        <a:bodyPr/>
        <a:lstStyle/>
        <a:p>
          <a:r>
            <a:rPr lang="en-US" b="0" i="0"/>
            <a:t>In coaching, the coachee's immediate manager is a critical partner. She or he often provides the coach with feedback on areas in which his or her employee needs coaching. This coach uses this information to guide the coaching process</a:t>
          </a:r>
          <a:endParaRPr lang="en-US"/>
        </a:p>
      </dgm:t>
    </dgm:pt>
    <dgm:pt modelId="{4DC09181-8210-469F-8836-9296B25B0D00}" type="parTrans" cxnId="{D73845E4-298A-41D0-8507-F85E2ADBF1E0}">
      <dgm:prSet/>
      <dgm:spPr/>
      <dgm:t>
        <a:bodyPr/>
        <a:lstStyle/>
        <a:p>
          <a:endParaRPr lang="en-US"/>
        </a:p>
      </dgm:t>
    </dgm:pt>
    <dgm:pt modelId="{7748A520-AE9E-43B3-B2E1-265CDB780D60}" type="sibTrans" cxnId="{D73845E4-298A-41D0-8507-F85E2ADBF1E0}">
      <dgm:prSet/>
      <dgm:spPr/>
      <dgm:t>
        <a:bodyPr/>
        <a:lstStyle/>
        <a:p>
          <a:endParaRPr lang="en-US"/>
        </a:p>
      </dgm:t>
    </dgm:pt>
    <dgm:pt modelId="{E4A4184A-B291-4EA7-8A4B-07361254E627}" type="pres">
      <dgm:prSet presAssocID="{1F851C38-E565-4174-8EC7-F897BE06BB69}" presName="diagram" presStyleCnt="0">
        <dgm:presLayoutVars>
          <dgm:dir/>
          <dgm:resizeHandles val="exact"/>
        </dgm:presLayoutVars>
      </dgm:prSet>
      <dgm:spPr/>
      <dgm:t>
        <a:bodyPr/>
        <a:lstStyle/>
        <a:p>
          <a:endParaRPr lang="en-US"/>
        </a:p>
      </dgm:t>
    </dgm:pt>
    <dgm:pt modelId="{FE4C2ACD-E5BC-4BB9-825C-9F775FF5ABC2}" type="pres">
      <dgm:prSet presAssocID="{F3A33ECC-D494-425C-A003-45134128AE18}" presName="node" presStyleLbl="node1" presStyleIdx="0" presStyleCnt="6">
        <dgm:presLayoutVars>
          <dgm:bulletEnabled val="1"/>
        </dgm:presLayoutVars>
      </dgm:prSet>
      <dgm:spPr/>
      <dgm:t>
        <a:bodyPr/>
        <a:lstStyle/>
        <a:p>
          <a:endParaRPr lang="en-US"/>
        </a:p>
      </dgm:t>
    </dgm:pt>
    <dgm:pt modelId="{28C0F7E8-700E-4D27-BE1B-0BBBA6AD189D}" type="pres">
      <dgm:prSet presAssocID="{CB0D8767-DAF3-42DE-80E8-12E8AF4F710D}" presName="sibTrans" presStyleCnt="0"/>
      <dgm:spPr/>
    </dgm:pt>
    <dgm:pt modelId="{83BB649D-026D-448C-8DEA-0E417FEEBE22}" type="pres">
      <dgm:prSet presAssocID="{E813428D-E9BF-4BEA-9079-3F0DD16672AC}" presName="node" presStyleLbl="node1" presStyleIdx="1" presStyleCnt="6">
        <dgm:presLayoutVars>
          <dgm:bulletEnabled val="1"/>
        </dgm:presLayoutVars>
      </dgm:prSet>
      <dgm:spPr/>
      <dgm:t>
        <a:bodyPr/>
        <a:lstStyle/>
        <a:p>
          <a:endParaRPr lang="en-US"/>
        </a:p>
      </dgm:t>
    </dgm:pt>
    <dgm:pt modelId="{C8813617-D4FF-407F-9751-9780437B3B89}" type="pres">
      <dgm:prSet presAssocID="{A987AD69-0FCE-4FC3-9E14-A88AACABC255}" presName="sibTrans" presStyleCnt="0"/>
      <dgm:spPr/>
    </dgm:pt>
    <dgm:pt modelId="{24145F9A-09E0-479D-9DEF-0739ED254DC5}" type="pres">
      <dgm:prSet presAssocID="{0224F4C3-8B46-4BBB-9BBA-EF43FC8FE24D}" presName="node" presStyleLbl="node1" presStyleIdx="2" presStyleCnt="6">
        <dgm:presLayoutVars>
          <dgm:bulletEnabled val="1"/>
        </dgm:presLayoutVars>
      </dgm:prSet>
      <dgm:spPr/>
      <dgm:t>
        <a:bodyPr/>
        <a:lstStyle/>
        <a:p>
          <a:endParaRPr lang="en-US"/>
        </a:p>
      </dgm:t>
    </dgm:pt>
    <dgm:pt modelId="{11FF0904-3238-4DDB-85ED-07480B93A1DD}" type="pres">
      <dgm:prSet presAssocID="{1208B3D0-EB0E-407C-8015-41E2DD20677F}" presName="sibTrans" presStyleCnt="0"/>
      <dgm:spPr/>
    </dgm:pt>
    <dgm:pt modelId="{78B53826-B1BB-406D-A99A-7BBA8954DC57}" type="pres">
      <dgm:prSet presAssocID="{A6919B44-1E3D-45D5-8625-6C2F39E57731}" presName="node" presStyleLbl="node1" presStyleIdx="3" presStyleCnt="6">
        <dgm:presLayoutVars>
          <dgm:bulletEnabled val="1"/>
        </dgm:presLayoutVars>
      </dgm:prSet>
      <dgm:spPr/>
      <dgm:t>
        <a:bodyPr/>
        <a:lstStyle/>
        <a:p>
          <a:endParaRPr lang="en-US"/>
        </a:p>
      </dgm:t>
    </dgm:pt>
    <dgm:pt modelId="{2005C6FB-8B11-423F-8212-B3ACFC655568}" type="pres">
      <dgm:prSet presAssocID="{2BACA1B0-6422-40F1-BBA3-2076D2FE1A0B}" presName="sibTrans" presStyleCnt="0"/>
      <dgm:spPr/>
    </dgm:pt>
    <dgm:pt modelId="{CE70B0C3-44B8-4B4A-9A49-7D8B496E3881}" type="pres">
      <dgm:prSet presAssocID="{61B73896-648E-47AD-99E8-AEA52C536429}" presName="node" presStyleLbl="node1" presStyleIdx="4" presStyleCnt="6">
        <dgm:presLayoutVars>
          <dgm:bulletEnabled val="1"/>
        </dgm:presLayoutVars>
      </dgm:prSet>
      <dgm:spPr/>
      <dgm:t>
        <a:bodyPr/>
        <a:lstStyle/>
        <a:p>
          <a:endParaRPr lang="en-US"/>
        </a:p>
      </dgm:t>
    </dgm:pt>
    <dgm:pt modelId="{EAA6691F-CF4C-4978-AE2B-E8D76A7D407B}" type="pres">
      <dgm:prSet presAssocID="{6C572E31-D729-4B96-A1C6-7B36169084A1}" presName="sibTrans" presStyleCnt="0"/>
      <dgm:spPr/>
    </dgm:pt>
    <dgm:pt modelId="{4F35F8EB-4A45-4356-9D68-21D80CF30456}" type="pres">
      <dgm:prSet presAssocID="{9D7301B8-6690-4399-B1D4-F50565F431C5}" presName="node" presStyleLbl="node1" presStyleIdx="5" presStyleCnt="6">
        <dgm:presLayoutVars>
          <dgm:bulletEnabled val="1"/>
        </dgm:presLayoutVars>
      </dgm:prSet>
      <dgm:spPr/>
      <dgm:t>
        <a:bodyPr/>
        <a:lstStyle/>
        <a:p>
          <a:endParaRPr lang="en-US"/>
        </a:p>
      </dgm:t>
    </dgm:pt>
  </dgm:ptLst>
  <dgm:cxnLst>
    <dgm:cxn modelId="{E1454778-6099-46F5-8C6B-5C9FD36A7BDE}" srcId="{1F851C38-E565-4174-8EC7-F897BE06BB69}" destId="{E813428D-E9BF-4BEA-9079-3F0DD16672AC}" srcOrd="1" destOrd="0" parTransId="{FC68AB4F-14C5-4E0D-A90B-870AD9DBF1C8}" sibTransId="{A987AD69-0FCE-4FC3-9E14-A88AACABC255}"/>
    <dgm:cxn modelId="{CD565D42-E0B1-40BF-96FD-EE598965F0F0}" srcId="{1F851C38-E565-4174-8EC7-F897BE06BB69}" destId="{F3A33ECC-D494-425C-A003-45134128AE18}" srcOrd="0" destOrd="0" parTransId="{92AFC6B9-D8EC-4195-B279-22E2A0CD5115}" sibTransId="{CB0D8767-DAF3-42DE-80E8-12E8AF4F710D}"/>
    <dgm:cxn modelId="{E296A5A8-D515-479C-AF07-56CF7219E4FC}" srcId="{1F851C38-E565-4174-8EC7-F897BE06BB69}" destId="{A6919B44-1E3D-45D5-8625-6C2F39E57731}" srcOrd="3" destOrd="0" parTransId="{50868257-82CE-4F3C-B61B-DBFADFB183CE}" sibTransId="{2BACA1B0-6422-40F1-BBA3-2076D2FE1A0B}"/>
    <dgm:cxn modelId="{F406EE06-A53C-4718-8042-84F667BD24BC}" type="presOf" srcId="{A6919B44-1E3D-45D5-8625-6C2F39E57731}" destId="{78B53826-B1BB-406D-A99A-7BBA8954DC57}" srcOrd="0" destOrd="0" presId="urn:microsoft.com/office/officeart/2005/8/layout/default"/>
    <dgm:cxn modelId="{A3265D91-E729-4730-882A-659FF7B1360D}" type="presOf" srcId="{E813428D-E9BF-4BEA-9079-3F0DD16672AC}" destId="{83BB649D-026D-448C-8DEA-0E417FEEBE22}" srcOrd="0" destOrd="0" presId="urn:microsoft.com/office/officeart/2005/8/layout/default"/>
    <dgm:cxn modelId="{D73845E4-298A-41D0-8507-F85E2ADBF1E0}" srcId="{1F851C38-E565-4174-8EC7-F897BE06BB69}" destId="{9D7301B8-6690-4399-B1D4-F50565F431C5}" srcOrd="5" destOrd="0" parTransId="{4DC09181-8210-469F-8836-9296B25B0D00}" sibTransId="{7748A520-AE9E-43B3-B2E1-265CDB780D60}"/>
    <dgm:cxn modelId="{16FB29BC-738D-4FD3-B22D-724D48FE640D}" type="presOf" srcId="{1F851C38-E565-4174-8EC7-F897BE06BB69}" destId="{E4A4184A-B291-4EA7-8A4B-07361254E627}" srcOrd="0" destOrd="0" presId="urn:microsoft.com/office/officeart/2005/8/layout/default"/>
    <dgm:cxn modelId="{36253C31-93CC-4C0C-A901-2D1B1ED7E96E}" type="presOf" srcId="{61B73896-648E-47AD-99E8-AEA52C536429}" destId="{CE70B0C3-44B8-4B4A-9A49-7D8B496E3881}" srcOrd="0" destOrd="0" presId="urn:microsoft.com/office/officeart/2005/8/layout/default"/>
    <dgm:cxn modelId="{3B746AA7-A858-4B88-B859-55A804F361FE}" type="presOf" srcId="{F3A33ECC-D494-425C-A003-45134128AE18}" destId="{FE4C2ACD-E5BC-4BB9-825C-9F775FF5ABC2}" srcOrd="0" destOrd="0" presId="urn:microsoft.com/office/officeart/2005/8/layout/default"/>
    <dgm:cxn modelId="{646233C8-F3F2-491D-B00F-E802B99D74BF}" srcId="{1F851C38-E565-4174-8EC7-F897BE06BB69}" destId="{0224F4C3-8B46-4BBB-9BBA-EF43FC8FE24D}" srcOrd="2" destOrd="0" parTransId="{781706D5-584D-453F-B305-B6B69F67A73B}" sibTransId="{1208B3D0-EB0E-407C-8015-41E2DD20677F}"/>
    <dgm:cxn modelId="{7034E4BF-BCF9-49D2-896B-D0333D45F1F5}" type="presOf" srcId="{0224F4C3-8B46-4BBB-9BBA-EF43FC8FE24D}" destId="{24145F9A-09E0-479D-9DEF-0739ED254DC5}" srcOrd="0" destOrd="0" presId="urn:microsoft.com/office/officeart/2005/8/layout/default"/>
    <dgm:cxn modelId="{C738EB1A-A3FC-432B-AC2B-7EC89AB23273}" srcId="{1F851C38-E565-4174-8EC7-F897BE06BB69}" destId="{61B73896-648E-47AD-99E8-AEA52C536429}" srcOrd="4" destOrd="0" parTransId="{A9E2714D-9B62-4623-966A-04F320D66700}" sibTransId="{6C572E31-D729-4B96-A1C6-7B36169084A1}"/>
    <dgm:cxn modelId="{911CEA87-00A5-47DB-B272-0792EE7440A9}" type="presOf" srcId="{9D7301B8-6690-4399-B1D4-F50565F431C5}" destId="{4F35F8EB-4A45-4356-9D68-21D80CF30456}" srcOrd="0" destOrd="0" presId="urn:microsoft.com/office/officeart/2005/8/layout/default"/>
    <dgm:cxn modelId="{45FBF55C-08CA-4BC1-8847-14FBF04C1152}" type="presParOf" srcId="{E4A4184A-B291-4EA7-8A4B-07361254E627}" destId="{FE4C2ACD-E5BC-4BB9-825C-9F775FF5ABC2}" srcOrd="0" destOrd="0" presId="urn:microsoft.com/office/officeart/2005/8/layout/default"/>
    <dgm:cxn modelId="{0ADC396F-9B72-44C9-96D6-101BD5BFDF3A}" type="presParOf" srcId="{E4A4184A-B291-4EA7-8A4B-07361254E627}" destId="{28C0F7E8-700E-4D27-BE1B-0BBBA6AD189D}" srcOrd="1" destOrd="0" presId="urn:microsoft.com/office/officeart/2005/8/layout/default"/>
    <dgm:cxn modelId="{B5D5E19B-6444-4EDB-B3D2-34988052F338}" type="presParOf" srcId="{E4A4184A-B291-4EA7-8A4B-07361254E627}" destId="{83BB649D-026D-448C-8DEA-0E417FEEBE22}" srcOrd="2" destOrd="0" presId="urn:microsoft.com/office/officeart/2005/8/layout/default"/>
    <dgm:cxn modelId="{244DBD73-9DBE-4427-82F2-AE2E98330D55}" type="presParOf" srcId="{E4A4184A-B291-4EA7-8A4B-07361254E627}" destId="{C8813617-D4FF-407F-9751-9780437B3B89}" srcOrd="3" destOrd="0" presId="urn:microsoft.com/office/officeart/2005/8/layout/default"/>
    <dgm:cxn modelId="{E654A9CD-D580-43D3-AB5D-548A7D5E4C1B}" type="presParOf" srcId="{E4A4184A-B291-4EA7-8A4B-07361254E627}" destId="{24145F9A-09E0-479D-9DEF-0739ED254DC5}" srcOrd="4" destOrd="0" presId="urn:microsoft.com/office/officeart/2005/8/layout/default"/>
    <dgm:cxn modelId="{11530234-ED8D-4984-A4EF-92BE466FBF25}" type="presParOf" srcId="{E4A4184A-B291-4EA7-8A4B-07361254E627}" destId="{11FF0904-3238-4DDB-85ED-07480B93A1DD}" srcOrd="5" destOrd="0" presId="urn:microsoft.com/office/officeart/2005/8/layout/default"/>
    <dgm:cxn modelId="{FFC085F7-435C-496B-BF97-CE1A0272AC37}" type="presParOf" srcId="{E4A4184A-B291-4EA7-8A4B-07361254E627}" destId="{78B53826-B1BB-406D-A99A-7BBA8954DC57}" srcOrd="6" destOrd="0" presId="urn:microsoft.com/office/officeart/2005/8/layout/default"/>
    <dgm:cxn modelId="{D833735C-EEC6-4DBE-A56A-6271EF49AEE3}" type="presParOf" srcId="{E4A4184A-B291-4EA7-8A4B-07361254E627}" destId="{2005C6FB-8B11-423F-8212-B3ACFC655568}" srcOrd="7" destOrd="0" presId="urn:microsoft.com/office/officeart/2005/8/layout/default"/>
    <dgm:cxn modelId="{92C8B492-7500-424A-9CDA-60572A8B8C36}" type="presParOf" srcId="{E4A4184A-B291-4EA7-8A4B-07361254E627}" destId="{CE70B0C3-44B8-4B4A-9A49-7D8B496E3881}" srcOrd="8" destOrd="0" presId="urn:microsoft.com/office/officeart/2005/8/layout/default"/>
    <dgm:cxn modelId="{EE1B3B4A-1BD1-4821-BB1A-35A5022089D4}" type="presParOf" srcId="{E4A4184A-B291-4EA7-8A4B-07361254E627}" destId="{EAA6691F-CF4C-4978-AE2B-E8D76A7D407B}" srcOrd="9" destOrd="0" presId="urn:microsoft.com/office/officeart/2005/8/layout/default"/>
    <dgm:cxn modelId="{AF32E54B-3715-43ED-9E9C-FF2974284E11}" type="presParOf" srcId="{E4A4184A-B291-4EA7-8A4B-07361254E627}" destId="{4F35F8EB-4A45-4356-9D68-21D80CF3045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851C38-E565-4174-8EC7-F897BE06BB69}"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F3A33ECC-D494-425C-A003-45134128AE18}">
      <dgm:prSet/>
      <dgm:spPr/>
      <dgm:t>
        <a:bodyPr/>
        <a:lstStyle/>
        <a:p>
          <a:r>
            <a:rPr lang="en-US" b="0" i="0" dirty="0">
              <a:solidFill>
                <a:schemeClr val="tx1"/>
              </a:solidFill>
            </a:rPr>
            <a:t>Mentoring:</a:t>
          </a:r>
          <a:endParaRPr lang="en-US" sz="3000" dirty="0">
            <a:solidFill>
              <a:schemeClr val="tx1"/>
            </a:solidFill>
            <a:latin typeface="Century Gothic"/>
          </a:endParaRPr>
        </a:p>
      </dgm:t>
    </dgm:pt>
    <dgm:pt modelId="{92AFC6B9-D8EC-4195-B279-22E2A0CD5115}" type="parTrans" cxnId="{CD565D42-E0B1-40BF-96FD-EE598965F0F0}">
      <dgm:prSet/>
      <dgm:spPr/>
      <dgm:t>
        <a:bodyPr/>
        <a:lstStyle/>
        <a:p>
          <a:endParaRPr lang="en-US"/>
        </a:p>
      </dgm:t>
    </dgm:pt>
    <dgm:pt modelId="{CB0D8767-DAF3-42DE-80E8-12E8AF4F710D}" type="sibTrans" cxnId="{CD565D42-E0B1-40BF-96FD-EE598965F0F0}">
      <dgm:prSet/>
      <dgm:spPr/>
      <dgm:t>
        <a:bodyPr/>
        <a:lstStyle/>
        <a:p>
          <a:endParaRPr lang="en-US"/>
        </a:p>
      </dgm:t>
    </dgm:pt>
    <dgm:pt modelId="{E813428D-E9BF-4BEA-9079-3F0DD16672AC}">
      <dgm:prSet/>
      <dgm:spPr/>
      <dgm:t>
        <a:bodyPr/>
        <a:lstStyle/>
        <a:p>
          <a:r>
            <a:rPr lang="en-US" b="1" i="0" dirty="0">
              <a:solidFill>
                <a:schemeClr val="tx1"/>
              </a:solidFill>
            </a:rPr>
            <a:t>Is relationship oriented. </a:t>
          </a:r>
          <a:r>
            <a:rPr lang="en-US" i="0" dirty="0">
              <a:solidFill>
                <a:schemeClr val="tx1"/>
              </a:solidFill>
            </a:rPr>
            <a:t>It seeks to provide a safe environment where the mentee shares whatever </a:t>
          </a:r>
          <a:r>
            <a:rPr lang="en-US" b="0" i="0" dirty="0">
              <a:solidFill>
                <a:schemeClr val="tx1"/>
              </a:solidFill>
            </a:rPr>
            <a:t>issues affect their professional and personal success. Although specific learning goals or competencies may be used as a basis for creating the relationship, its focus goes beyond these areas to include things, such as work/life balance, self-confidence, self-perception, and how the personal influences the professional.</a:t>
          </a:r>
          <a:endParaRPr lang="en-US" dirty="0">
            <a:solidFill>
              <a:schemeClr val="tx1"/>
            </a:solidFill>
          </a:endParaRPr>
        </a:p>
      </dgm:t>
    </dgm:pt>
    <dgm:pt modelId="{FC68AB4F-14C5-4E0D-A90B-870AD9DBF1C8}" type="parTrans" cxnId="{E1454778-6099-46F5-8C6B-5C9FD36A7BDE}">
      <dgm:prSet/>
      <dgm:spPr/>
      <dgm:t>
        <a:bodyPr/>
        <a:lstStyle/>
        <a:p>
          <a:endParaRPr lang="en-US"/>
        </a:p>
      </dgm:t>
    </dgm:pt>
    <dgm:pt modelId="{A987AD69-0FCE-4FC3-9E14-A88AACABC255}" type="sibTrans" cxnId="{E1454778-6099-46F5-8C6B-5C9FD36A7BDE}">
      <dgm:prSet/>
      <dgm:spPr/>
      <dgm:t>
        <a:bodyPr/>
        <a:lstStyle/>
        <a:p>
          <a:endParaRPr lang="en-US"/>
        </a:p>
      </dgm:t>
    </dgm:pt>
    <dgm:pt modelId="{0224F4C3-8B46-4BBB-9BBA-EF43FC8FE24D}">
      <dgm:prSet/>
      <dgm:spPr/>
      <dgm:t>
        <a:bodyPr/>
        <a:lstStyle/>
        <a:p>
          <a:r>
            <a:rPr lang="en-US" b="1" i="0">
              <a:solidFill>
                <a:schemeClr val="tx1"/>
              </a:solidFill>
            </a:rPr>
            <a:t>Is always long term. </a:t>
          </a:r>
          <a:r>
            <a:rPr lang="en-US" i="0">
              <a:solidFill>
                <a:schemeClr val="tx1"/>
              </a:solidFill>
            </a:rPr>
            <a:t>Mentoring, to </a:t>
          </a:r>
          <a:r>
            <a:rPr lang="en-US" b="0" i="0">
              <a:solidFill>
                <a:schemeClr val="tx1"/>
              </a:solidFill>
            </a:rPr>
            <a:t>be successful, requires time in which both partners can learn about one another and build a climate of trust that creates an environment in which the mentee can feel secure in sharing the real issues that impact their success. Successful mentoring relationships last nine months to a year.</a:t>
          </a:r>
          <a:endParaRPr lang="en-US">
            <a:solidFill>
              <a:schemeClr val="tx1"/>
            </a:solidFill>
          </a:endParaRPr>
        </a:p>
      </dgm:t>
    </dgm:pt>
    <dgm:pt modelId="{781706D5-584D-453F-B305-B6B69F67A73B}" type="parTrans" cxnId="{646233C8-F3F2-491D-B00F-E802B99D74BF}">
      <dgm:prSet/>
      <dgm:spPr/>
      <dgm:t>
        <a:bodyPr/>
        <a:lstStyle/>
        <a:p>
          <a:endParaRPr lang="en-US"/>
        </a:p>
      </dgm:t>
    </dgm:pt>
    <dgm:pt modelId="{1208B3D0-EB0E-407C-8015-41E2DD20677F}" type="sibTrans" cxnId="{646233C8-F3F2-491D-B00F-E802B99D74BF}">
      <dgm:prSet/>
      <dgm:spPr/>
      <dgm:t>
        <a:bodyPr/>
        <a:lstStyle/>
        <a:p>
          <a:endParaRPr lang="en-US"/>
        </a:p>
      </dgm:t>
    </dgm:pt>
    <dgm:pt modelId="{A6919B44-1E3D-45D5-8625-6C2F39E57731}">
      <dgm:prSet/>
      <dgm:spPr/>
      <dgm:t>
        <a:bodyPr/>
        <a:lstStyle/>
        <a:p>
          <a:r>
            <a:rPr lang="en-US" b="1" i="0">
              <a:solidFill>
                <a:schemeClr val="tx1"/>
              </a:solidFill>
            </a:rPr>
            <a:t>Is development driven</a:t>
          </a:r>
          <a:r>
            <a:rPr lang="en-US" i="0">
              <a:solidFill>
                <a:schemeClr val="tx1"/>
              </a:solidFill>
            </a:rPr>
            <a:t>.</a:t>
          </a:r>
          <a:r>
            <a:rPr lang="en-US" b="0" i="0">
              <a:solidFill>
                <a:schemeClr val="tx1"/>
              </a:solidFill>
            </a:rPr>
            <a:t>Its purpose is to develop the individual not only for the current job, but also for the future. This distinction differentiates the role of the immediate manager and that of the mentor. It also reduces the possibility of creating conflict between the employee's manager and the mentor.</a:t>
          </a:r>
          <a:endParaRPr lang="en-US">
            <a:solidFill>
              <a:schemeClr val="tx1"/>
            </a:solidFill>
          </a:endParaRPr>
        </a:p>
      </dgm:t>
    </dgm:pt>
    <dgm:pt modelId="{50868257-82CE-4F3C-B61B-DBFADFB183CE}" type="parTrans" cxnId="{E296A5A8-D515-479C-AF07-56CF7219E4FC}">
      <dgm:prSet/>
      <dgm:spPr/>
      <dgm:t>
        <a:bodyPr/>
        <a:lstStyle/>
        <a:p>
          <a:endParaRPr lang="en-US"/>
        </a:p>
      </dgm:t>
    </dgm:pt>
    <dgm:pt modelId="{2BACA1B0-6422-40F1-BBA3-2076D2FE1A0B}" type="sibTrans" cxnId="{E296A5A8-D515-479C-AF07-56CF7219E4FC}">
      <dgm:prSet/>
      <dgm:spPr/>
      <dgm:t>
        <a:bodyPr/>
        <a:lstStyle/>
        <a:p>
          <a:endParaRPr lang="en-US"/>
        </a:p>
      </dgm:t>
    </dgm:pt>
    <dgm:pt modelId="{61B73896-648E-47AD-99E8-AEA52C536429}">
      <dgm:prSet/>
      <dgm:spPr/>
      <dgm:t>
        <a:bodyPr/>
        <a:lstStyle/>
        <a:p>
          <a:r>
            <a:rPr lang="en-US" b="1" i="0">
              <a:solidFill>
                <a:schemeClr val="tx1"/>
              </a:solidFill>
            </a:rPr>
            <a:t>requires a design phase </a:t>
          </a:r>
          <a:r>
            <a:rPr lang="en-US" i="0">
              <a:solidFill>
                <a:schemeClr val="tx1"/>
              </a:solidFill>
            </a:rPr>
            <a:t>in order to determine the strategic purpose for mentoring, the focus areas of the relationship, the specific mentoring models, and the specific components that will guide the relationship, especially the matching process</a:t>
          </a:r>
          <a:r>
            <a:rPr lang="en-US" b="0" i="0">
              <a:solidFill>
                <a:schemeClr val="tx1"/>
              </a:solidFill>
            </a:rPr>
            <a:t>.</a:t>
          </a:r>
          <a:endParaRPr lang="en-US">
            <a:solidFill>
              <a:schemeClr val="tx1"/>
            </a:solidFill>
          </a:endParaRPr>
        </a:p>
      </dgm:t>
    </dgm:pt>
    <dgm:pt modelId="{A9E2714D-9B62-4623-966A-04F320D66700}" type="parTrans" cxnId="{C738EB1A-A3FC-432B-AC2B-7EC89AB23273}">
      <dgm:prSet/>
      <dgm:spPr/>
      <dgm:t>
        <a:bodyPr/>
        <a:lstStyle/>
        <a:p>
          <a:endParaRPr lang="en-US"/>
        </a:p>
      </dgm:t>
    </dgm:pt>
    <dgm:pt modelId="{6C572E31-D729-4B96-A1C6-7B36169084A1}" type="sibTrans" cxnId="{C738EB1A-A3FC-432B-AC2B-7EC89AB23273}">
      <dgm:prSet/>
      <dgm:spPr/>
      <dgm:t>
        <a:bodyPr/>
        <a:lstStyle/>
        <a:p>
          <a:endParaRPr lang="en-US"/>
        </a:p>
      </dgm:t>
    </dgm:pt>
    <dgm:pt modelId="{9D7301B8-6690-4399-B1D4-F50565F431C5}">
      <dgm:prSet/>
      <dgm:spPr/>
      <dgm:t>
        <a:bodyPr/>
        <a:lstStyle/>
        <a:p>
          <a:r>
            <a:rPr lang="en-US" b="1" i="0">
              <a:solidFill>
                <a:schemeClr val="tx1"/>
              </a:solidFill>
            </a:rPr>
            <a:t>the immediate manager is indirectly involved. </a:t>
          </a:r>
          <a:r>
            <a:rPr lang="en-US" i="0">
              <a:solidFill>
                <a:schemeClr val="tx1"/>
              </a:solidFill>
            </a:rPr>
            <a:t>Although they </a:t>
          </a:r>
          <a:r>
            <a:rPr lang="en-US" b="0" i="0">
              <a:solidFill>
                <a:schemeClr val="tx1"/>
              </a:solidFill>
            </a:rPr>
            <a:t>may offer suggestions to the employee on how to best use the mentoring experience , </a:t>
          </a:r>
          <a:r>
            <a:rPr lang="en-US" b="1" i="0">
              <a:solidFill>
                <a:schemeClr val="tx1"/>
              </a:solidFill>
            </a:rPr>
            <a:t>the manager has no link to the mentor,</a:t>
          </a:r>
          <a:r>
            <a:rPr lang="en-US" b="0" i="0">
              <a:solidFill>
                <a:schemeClr val="tx1"/>
              </a:solidFill>
            </a:rPr>
            <a:t> and they do not communicate at all during the mentoring relationship. This helps maintain the mentoring relationship's integrity.</a:t>
          </a:r>
          <a:endParaRPr lang="en-US">
            <a:solidFill>
              <a:schemeClr val="tx1"/>
            </a:solidFill>
          </a:endParaRPr>
        </a:p>
      </dgm:t>
    </dgm:pt>
    <dgm:pt modelId="{4DC09181-8210-469F-8836-9296B25B0D00}" type="parTrans" cxnId="{D73845E4-298A-41D0-8507-F85E2ADBF1E0}">
      <dgm:prSet/>
      <dgm:spPr/>
      <dgm:t>
        <a:bodyPr/>
        <a:lstStyle/>
        <a:p>
          <a:endParaRPr lang="en-US"/>
        </a:p>
      </dgm:t>
    </dgm:pt>
    <dgm:pt modelId="{7748A520-AE9E-43B3-B2E1-265CDB780D60}" type="sibTrans" cxnId="{D73845E4-298A-41D0-8507-F85E2ADBF1E0}">
      <dgm:prSet/>
      <dgm:spPr/>
      <dgm:t>
        <a:bodyPr/>
        <a:lstStyle/>
        <a:p>
          <a:endParaRPr lang="en-US"/>
        </a:p>
      </dgm:t>
    </dgm:pt>
    <dgm:pt modelId="{E4A4184A-B291-4EA7-8A4B-07361254E627}" type="pres">
      <dgm:prSet presAssocID="{1F851C38-E565-4174-8EC7-F897BE06BB69}" presName="diagram" presStyleCnt="0">
        <dgm:presLayoutVars>
          <dgm:dir/>
          <dgm:resizeHandles val="exact"/>
        </dgm:presLayoutVars>
      </dgm:prSet>
      <dgm:spPr/>
      <dgm:t>
        <a:bodyPr/>
        <a:lstStyle/>
        <a:p>
          <a:endParaRPr lang="en-US"/>
        </a:p>
      </dgm:t>
    </dgm:pt>
    <dgm:pt modelId="{FE4C2ACD-E5BC-4BB9-825C-9F775FF5ABC2}" type="pres">
      <dgm:prSet presAssocID="{F3A33ECC-D494-425C-A003-45134128AE18}" presName="node" presStyleLbl="node1" presStyleIdx="0" presStyleCnt="6">
        <dgm:presLayoutVars>
          <dgm:bulletEnabled val="1"/>
        </dgm:presLayoutVars>
      </dgm:prSet>
      <dgm:spPr/>
      <dgm:t>
        <a:bodyPr/>
        <a:lstStyle/>
        <a:p>
          <a:endParaRPr lang="en-US"/>
        </a:p>
      </dgm:t>
    </dgm:pt>
    <dgm:pt modelId="{28C0F7E8-700E-4D27-BE1B-0BBBA6AD189D}" type="pres">
      <dgm:prSet presAssocID="{CB0D8767-DAF3-42DE-80E8-12E8AF4F710D}" presName="sibTrans" presStyleCnt="0"/>
      <dgm:spPr/>
    </dgm:pt>
    <dgm:pt modelId="{83BB649D-026D-448C-8DEA-0E417FEEBE22}" type="pres">
      <dgm:prSet presAssocID="{E813428D-E9BF-4BEA-9079-3F0DD16672AC}" presName="node" presStyleLbl="node1" presStyleIdx="1" presStyleCnt="6">
        <dgm:presLayoutVars>
          <dgm:bulletEnabled val="1"/>
        </dgm:presLayoutVars>
      </dgm:prSet>
      <dgm:spPr/>
      <dgm:t>
        <a:bodyPr/>
        <a:lstStyle/>
        <a:p>
          <a:endParaRPr lang="en-US"/>
        </a:p>
      </dgm:t>
    </dgm:pt>
    <dgm:pt modelId="{C8813617-D4FF-407F-9751-9780437B3B89}" type="pres">
      <dgm:prSet presAssocID="{A987AD69-0FCE-4FC3-9E14-A88AACABC255}" presName="sibTrans" presStyleCnt="0"/>
      <dgm:spPr/>
    </dgm:pt>
    <dgm:pt modelId="{24145F9A-09E0-479D-9DEF-0739ED254DC5}" type="pres">
      <dgm:prSet presAssocID="{0224F4C3-8B46-4BBB-9BBA-EF43FC8FE24D}" presName="node" presStyleLbl="node1" presStyleIdx="2" presStyleCnt="6">
        <dgm:presLayoutVars>
          <dgm:bulletEnabled val="1"/>
        </dgm:presLayoutVars>
      </dgm:prSet>
      <dgm:spPr/>
      <dgm:t>
        <a:bodyPr/>
        <a:lstStyle/>
        <a:p>
          <a:endParaRPr lang="en-US"/>
        </a:p>
      </dgm:t>
    </dgm:pt>
    <dgm:pt modelId="{11FF0904-3238-4DDB-85ED-07480B93A1DD}" type="pres">
      <dgm:prSet presAssocID="{1208B3D0-EB0E-407C-8015-41E2DD20677F}" presName="sibTrans" presStyleCnt="0"/>
      <dgm:spPr/>
    </dgm:pt>
    <dgm:pt modelId="{78B53826-B1BB-406D-A99A-7BBA8954DC57}" type="pres">
      <dgm:prSet presAssocID="{A6919B44-1E3D-45D5-8625-6C2F39E57731}" presName="node" presStyleLbl="node1" presStyleIdx="3" presStyleCnt="6">
        <dgm:presLayoutVars>
          <dgm:bulletEnabled val="1"/>
        </dgm:presLayoutVars>
      </dgm:prSet>
      <dgm:spPr/>
      <dgm:t>
        <a:bodyPr/>
        <a:lstStyle/>
        <a:p>
          <a:endParaRPr lang="en-US"/>
        </a:p>
      </dgm:t>
    </dgm:pt>
    <dgm:pt modelId="{2005C6FB-8B11-423F-8212-B3ACFC655568}" type="pres">
      <dgm:prSet presAssocID="{2BACA1B0-6422-40F1-BBA3-2076D2FE1A0B}" presName="sibTrans" presStyleCnt="0"/>
      <dgm:spPr/>
    </dgm:pt>
    <dgm:pt modelId="{CE70B0C3-44B8-4B4A-9A49-7D8B496E3881}" type="pres">
      <dgm:prSet presAssocID="{61B73896-648E-47AD-99E8-AEA52C536429}" presName="node" presStyleLbl="node1" presStyleIdx="4" presStyleCnt="6">
        <dgm:presLayoutVars>
          <dgm:bulletEnabled val="1"/>
        </dgm:presLayoutVars>
      </dgm:prSet>
      <dgm:spPr/>
      <dgm:t>
        <a:bodyPr/>
        <a:lstStyle/>
        <a:p>
          <a:endParaRPr lang="en-US"/>
        </a:p>
      </dgm:t>
    </dgm:pt>
    <dgm:pt modelId="{EAA6691F-CF4C-4978-AE2B-E8D76A7D407B}" type="pres">
      <dgm:prSet presAssocID="{6C572E31-D729-4B96-A1C6-7B36169084A1}" presName="sibTrans" presStyleCnt="0"/>
      <dgm:spPr/>
    </dgm:pt>
    <dgm:pt modelId="{4F35F8EB-4A45-4356-9D68-21D80CF30456}" type="pres">
      <dgm:prSet presAssocID="{9D7301B8-6690-4399-B1D4-F50565F431C5}" presName="node" presStyleLbl="node1" presStyleIdx="5" presStyleCnt="6">
        <dgm:presLayoutVars>
          <dgm:bulletEnabled val="1"/>
        </dgm:presLayoutVars>
      </dgm:prSet>
      <dgm:spPr/>
      <dgm:t>
        <a:bodyPr/>
        <a:lstStyle/>
        <a:p>
          <a:endParaRPr lang="en-US"/>
        </a:p>
      </dgm:t>
    </dgm:pt>
  </dgm:ptLst>
  <dgm:cxnLst>
    <dgm:cxn modelId="{E1454778-6099-46F5-8C6B-5C9FD36A7BDE}" srcId="{1F851C38-E565-4174-8EC7-F897BE06BB69}" destId="{E813428D-E9BF-4BEA-9079-3F0DD16672AC}" srcOrd="1" destOrd="0" parTransId="{FC68AB4F-14C5-4E0D-A90B-870AD9DBF1C8}" sibTransId="{A987AD69-0FCE-4FC3-9E14-A88AACABC255}"/>
    <dgm:cxn modelId="{CD565D42-E0B1-40BF-96FD-EE598965F0F0}" srcId="{1F851C38-E565-4174-8EC7-F897BE06BB69}" destId="{F3A33ECC-D494-425C-A003-45134128AE18}" srcOrd="0" destOrd="0" parTransId="{92AFC6B9-D8EC-4195-B279-22E2A0CD5115}" sibTransId="{CB0D8767-DAF3-42DE-80E8-12E8AF4F710D}"/>
    <dgm:cxn modelId="{E296A5A8-D515-479C-AF07-56CF7219E4FC}" srcId="{1F851C38-E565-4174-8EC7-F897BE06BB69}" destId="{A6919B44-1E3D-45D5-8625-6C2F39E57731}" srcOrd="3" destOrd="0" parTransId="{50868257-82CE-4F3C-B61B-DBFADFB183CE}" sibTransId="{2BACA1B0-6422-40F1-BBA3-2076D2FE1A0B}"/>
    <dgm:cxn modelId="{F406EE06-A53C-4718-8042-84F667BD24BC}" type="presOf" srcId="{A6919B44-1E3D-45D5-8625-6C2F39E57731}" destId="{78B53826-B1BB-406D-A99A-7BBA8954DC57}" srcOrd="0" destOrd="0" presId="urn:microsoft.com/office/officeart/2005/8/layout/default"/>
    <dgm:cxn modelId="{A3265D91-E729-4730-882A-659FF7B1360D}" type="presOf" srcId="{E813428D-E9BF-4BEA-9079-3F0DD16672AC}" destId="{83BB649D-026D-448C-8DEA-0E417FEEBE22}" srcOrd="0" destOrd="0" presId="urn:microsoft.com/office/officeart/2005/8/layout/default"/>
    <dgm:cxn modelId="{D73845E4-298A-41D0-8507-F85E2ADBF1E0}" srcId="{1F851C38-E565-4174-8EC7-F897BE06BB69}" destId="{9D7301B8-6690-4399-B1D4-F50565F431C5}" srcOrd="5" destOrd="0" parTransId="{4DC09181-8210-469F-8836-9296B25B0D00}" sibTransId="{7748A520-AE9E-43B3-B2E1-265CDB780D60}"/>
    <dgm:cxn modelId="{16FB29BC-738D-4FD3-B22D-724D48FE640D}" type="presOf" srcId="{1F851C38-E565-4174-8EC7-F897BE06BB69}" destId="{E4A4184A-B291-4EA7-8A4B-07361254E627}" srcOrd="0" destOrd="0" presId="urn:microsoft.com/office/officeart/2005/8/layout/default"/>
    <dgm:cxn modelId="{36253C31-93CC-4C0C-A901-2D1B1ED7E96E}" type="presOf" srcId="{61B73896-648E-47AD-99E8-AEA52C536429}" destId="{CE70B0C3-44B8-4B4A-9A49-7D8B496E3881}" srcOrd="0" destOrd="0" presId="urn:microsoft.com/office/officeart/2005/8/layout/default"/>
    <dgm:cxn modelId="{3B746AA7-A858-4B88-B859-55A804F361FE}" type="presOf" srcId="{F3A33ECC-D494-425C-A003-45134128AE18}" destId="{FE4C2ACD-E5BC-4BB9-825C-9F775FF5ABC2}" srcOrd="0" destOrd="0" presId="urn:microsoft.com/office/officeart/2005/8/layout/default"/>
    <dgm:cxn modelId="{646233C8-F3F2-491D-B00F-E802B99D74BF}" srcId="{1F851C38-E565-4174-8EC7-F897BE06BB69}" destId="{0224F4C3-8B46-4BBB-9BBA-EF43FC8FE24D}" srcOrd="2" destOrd="0" parTransId="{781706D5-584D-453F-B305-B6B69F67A73B}" sibTransId="{1208B3D0-EB0E-407C-8015-41E2DD20677F}"/>
    <dgm:cxn modelId="{7034E4BF-BCF9-49D2-896B-D0333D45F1F5}" type="presOf" srcId="{0224F4C3-8B46-4BBB-9BBA-EF43FC8FE24D}" destId="{24145F9A-09E0-479D-9DEF-0739ED254DC5}" srcOrd="0" destOrd="0" presId="urn:microsoft.com/office/officeart/2005/8/layout/default"/>
    <dgm:cxn modelId="{C738EB1A-A3FC-432B-AC2B-7EC89AB23273}" srcId="{1F851C38-E565-4174-8EC7-F897BE06BB69}" destId="{61B73896-648E-47AD-99E8-AEA52C536429}" srcOrd="4" destOrd="0" parTransId="{A9E2714D-9B62-4623-966A-04F320D66700}" sibTransId="{6C572E31-D729-4B96-A1C6-7B36169084A1}"/>
    <dgm:cxn modelId="{911CEA87-00A5-47DB-B272-0792EE7440A9}" type="presOf" srcId="{9D7301B8-6690-4399-B1D4-F50565F431C5}" destId="{4F35F8EB-4A45-4356-9D68-21D80CF30456}" srcOrd="0" destOrd="0" presId="urn:microsoft.com/office/officeart/2005/8/layout/default"/>
    <dgm:cxn modelId="{45FBF55C-08CA-4BC1-8847-14FBF04C1152}" type="presParOf" srcId="{E4A4184A-B291-4EA7-8A4B-07361254E627}" destId="{FE4C2ACD-E5BC-4BB9-825C-9F775FF5ABC2}" srcOrd="0" destOrd="0" presId="urn:microsoft.com/office/officeart/2005/8/layout/default"/>
    <dgm:cxn modelId="{0ADC396F-9B72-44C9-96D6-101BD5BFDF3A}" type="presParOf" srcId="{E4A4184A-B291-4EA7-8A4B-07361254E627}" destId="{28C0F7E8-700E-4D27-BE1B-0BBBA6AD189D}" srcOrd="1" destOrd="0" presId="urn:microsoft.com/office/officeart/2005/8/layout/default"/>
    <dgm:cxn modelId="{B5D5E19B-6444-4EDB-B3D2-34988052F338}" type="presParOf" srcId="{E4A4184A-B291-4EA7-8A4B-07361254E627}" destId="{83BB649D-026D-448C-8DEA-0E417FEEBE22}" srcOrd="2" destOrd="0" presId="urn:microsoft.com/office/officeart/2005/8/layout/default"/>
    <dgm:cxn modelId="{244DBD73-9DBE-4427-82F2-AE2E98330D55}" type="presParOf" srcId="{E4A4184A-B291-4EA7-8A4B-07361254E627}" destId="{C8813617-D4FF-407F-9751-9780437B3B89}" srcOrd="3" destOrd="0" presId="urn:microsoft.com/office/officeart/2005/8/layout/default"/>
    <dgm:cxn modelId="{E654A9CD-D580-43D3-AB5D-548A7D5E4C1B}" type="presParOf" srcId="{E4A4184A-B291-4EA7-8A4B-07361254E627}" destId="{24145F9A-09E0-479D-9DEF-0739ED254DC5}" srcOrd="4" destOrd="0" presId="urn:microsoft.com/office/officeart/2005/8/layout/default"/>
    <dgm:cxn modelId="{11530234-ED8D-4984-A4EF-92BE466FBF25}" type="presParOf" srcId="{E4A4184A-B291-4EA7-8A4B-07361254E627}" destId="{11FF0904-3238-4DDB-85ED-07480B93A1DD}" srcOrd="5" destOrd="0" presId="urn:microsoft.com/office/officeart/2005/8/layout/default"/>
    <dgm:cxn modelId="{FFC085F7-435C-496B-BF97-CE1A0272AC37}" type="presParOf" srcId="{E4A4184A-B291-4EA7-8A4B-07361254E627}" destId="{78B53826-B1BB-406D-A99A-7BBA8954DC57}" srcOrd="6" destOrd="0" presId="urn:microsoft.com/office/officeart/2005/8/layout/default"/>
    <dgm:cxn modelId="{D833735C-EEC6-4DBE-A56A-6271EF49AEE3}" type="presParOf" srcId="{E4A4184A-B291-4EA7-8A4B-07361254E627}" destId="{2005C6FB-8B11-423F-8212-B3ACFC655568}" srcOrd="7" destOrd="0" presId="urn:microsoft.com/office/officeart/2005/8/layout/default"/>
    <dgm:cxn modelId="{92C8B492-7500-424A-9CDA-60572A8B8C36}" type="presParOf" srcId="{E4A4184A-B291-4EA7-8A4B-07361254E627}" destId="{CE70B0C3-44B8-4B4A-9A49-7D8B496E3881}" srcOrd="8" destOrd="0" presId="urn:microsoft.com/office/officeart/2005/8/layout/default"/>
    <dgm:cxn modelId="{EE1B3B4A-1BD1-4821-BB1A-35A5022089D4}" type="presParOf" srcId="{E4A4184A-B291-4EA7-8A4B-07361254E627}" destId="{EAA6691F-CF4C-4978-AE2B-E8D76A7D407B}" srcOrd="9" destOrd="0" presId="urn:microsoft.com/office/officeart/2005/8/layout/default"/>
    <dgm:cxn modelId="{AF32E54B-3715-43ED-9E9C-FF2974284E11}" type="presParOf" srcId="{E4A4184A-B291-4EA7-8A4B-07361254E627}" destId="{4F35F8EB-4A45-4356-9D68-21D80CF3045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137F5-A29D-408A-9942-8D5F700E9034}">
      <dsp:nvSpPr>
        <dsp:cNvPr id="0" name=""/>
        <dsp:cNvSpPr/>
      </dsp:nvSpPr>
      <dsp:spPr>
        <a:xfrm>
          <a:off x="0" y="4646669"/>
          <a:ext cx="7908388" cy="15251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a:t>in law, the capacity to comprehend the nature of a transaction and to assume legal responsibility for one’s actions. </a:t>
          </a:r>
          <a:r>
            <a:rPr lang="en-GB" sz="1400" kern="1200">
              <a:hlinkClick xmlns:r="http://schemas.openxmlformats.org/officeDocument/2006/relationships" r:id="rId1"/>
            </a:rPr>
            <a:t>https://dictionary.apa.org/competence</a:t>
          </a:r>
          <a:r>
            <a:rPr lang="en-GB" sz="1400" kern="1200"/>
            <a:t>, accessed 28th Jan 2019</a:t>
          </a:r>
          <a:endParaRPr lang="en-US" sz="1400" kern="1200"/>
        </a:p>
      </dsp:txBody>
      <dsp:txXfrm>
        <a:off x="0" y="4646669"/>
        <a:ext cx="7908388" cy="1525140"/>
      </dsp:txXfrm>
    </dsp:sp>
    <dsp:sp modelId="{16067411-2E6A-4E71-8C31-9FC701463C85}">
      <dsp:nvSpPr>
        <dsp:cNvPr id="0" name=""/>
        <dsp:cNvSpPr/>
      </dsp:nvSpPr>
      <dsp:spPr>
        <a:xfrm rot="10800000">
          <a:off x="0" y="2323880"/>
          <a:ext cx="7908388" cy="2345666"/>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a:t>the ability to exert control over one’s life, to cope with specific problems effectively, and to make changes to one’s behaviour and one’s environment, as opposed to the mere ability to adjust or adapt to circumstances as they are.  </a:t>
          </a:r>
          <a:r>
            <a:rPr lang="en-GB" sz="1400" kern="1200">
              <a:hlinkClick xmlns:r="http://schemas.openxmlformats.org/officeDocument/2006/relationships" r:id="rId1"/>
            </a:rPr>
            <a:t>https://dictionary.apa.org/competence</a:t>
          </a:r>
          <a:r>
            <a:rPr lang="en-GB" sz="1400" kern="1200"/>
            <a:t>, accessed 28th Jan 2019</a:t>
          </a:r>
          <a:endParaRPr lang="en-US" sz="1400" kern="1200"/>
        </a:p>
      </dsp:txBody>
      <dsp:txXfrm rot="10800000">
        <a:off x="0" y="2323880"/>
        <a:ext cx="7908388" cy="1524143"/>
      </dsp:txXfrm>
    </dsp:sp>
    <dsp:sp modelId="{3FBC2645-01FE-4B0B-BC88-03D2798B9363}">
      <dsp:nvSpPr>
        <dsp:cNvPr id="0" name=""/>
        <dsp:cNvSpPr/>
      </dsp:nvSpPr>
      <dsp:spPr>
        <a:xfrm rot="10800000">
          <a:off x="0" y="1091"/>
          <a:ext cx="7908388" cy="2345666"/>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a:t>A cluster of related abilities, commitments, knowledge, and skills that enable a person (or an organization) to act effectively in a job or situation.</a:t>
          </a:r>
          <a:br>
            <a:rPr lang="en-GB" sz="1400" kern="1200" dirty="0"/>
          </a:br>
          <a:r>
            <a:rPr lang="en-GB" sz="1400" kern="1200" dirty="0"/>
            <a:t>Competence indicates sufficiency of knowledge and skills that enable someone to act in a wide variety of situations. Because each level of responsibility has its own requirements, competence can occur in any period of a person's life or at any stage of his or her career.</a:t>
          </a:r>
          <a:br>
            <a:rPr lang="en-GB" sz="1400" kern="1200" dirty="0"/>
          </a:br>
          <a:r>
            <a:rPr lang="en-GB" sz="1400" kern="1200" dirty="0"/>
            <a:t>Read more: </a:t>
          </a:r>
          <a:r>
            <a:rPr lang="en-GB" sz="1400" kern="1200" dirty="0">
              <a:hlinkClick xmlns:r="http://schemas.openxmlformats.org/officeDocument/2006/relationships" r:id="rId2"/>
            </a:rPr>
            <a:t>http://www.businessdictionary.com/definition/competence.html</a:t>
          </a:r>
          <a:r>
            <a:rPr lang="en-GB" sz="1400" kern="1200" dirty="0"/>
            <a:t>, accessed 28th Jan 2019</a:t>
          </a:r>
          <a:endParaRPr lang="en-US" sz="1400" kern="1200" dirty="0"/>
        </a:p>
      </dsp:txBody>
      <dsp:txXfrm rot="10800000">
        <a:off x="0" y="1091"/>
        <a:ext cx="7908388" cy="1524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386EE-3979-49A3-A211-684E4D2B7473}">
      <dsp:nvSpPr>
        <dsp:cNvPr id="0" name=""/>
        <dsp:cNvSpPr/>
      </dsp:nvSpPr>
      <dsp:spPr>
        <a:xfrm>
          <a:off x="191360" y="0"/>
          <a:ext cx="5694804" cy="525116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0042" tIns="330200" rIns="390042" bIns="330200" numCol="1" spcCol="1270" anchor="t" anchorCtr="0">
          <a:noAutofit/>
        </a:bodyPr>
        <a:lstStyle/>
        <a:p>
          <a:pPr lvl="0" algn="l" defTabSz="711200">
            <a:lnSpc>
              <a:spcPct val="90000"/>
            </a:lnSpc>
            <a:spcBef>
              <a:spcPct val="0"/>
            </a:spcBef>
            <a:spcAft>
              <a:spcPct val="35000"/>
            </a:spcAft>
          </a:pPr>
          <a:r>
            <a:rPr lang="en-US" sz="1600" kern="1200" dirty="0"/>
            <a:t>Prior to assessing learning and competence, the student should engage in some form of self-assessment, either by completing a SLOT analysis or by self-assessing against those criteria required for the practice area. Often it can be assumed that the student will be aware of their own capabilities; however, the process of self-assessment will encourage an opportunity to plan learning. You could discuss with the student their:</a:t>
          </a:r>
        </a:p>
        <a:p>
          <a:pPr marL="114300" lvl="1" indent="-114300" algn="l" defTabSz="533400">
            <a:lnSpc>
              <a:spcPct val="90000"/>
            </a:lnSpc>
            <a:spcBef>
              <a:spcPct val="0"/>
            </a:spcBef>
            <a:spcAft>
              <a:spcPct val="15000"/>
            </a:spcAft>
            <a:buChar char="••"/>
          </a:pPr>
          <a:r>
            <a:rPr lang="en-US" sz="1200" kern="1200" dirty="0">
              <a:effectLst/>
            </a:rPr>
            <a:t>knowledge base</a:t>
          </a:r>
        </a:p>
        <a:p>
          <a:pPr marL="114300" lvl="1" indent="-114300" algn="l" defTabSz="533400">
            <a:lnSpc>
              <a:spcPct val="90000"/>
            </a:lnSpc>
            <a:spcBef>
              <a:spcPct val="0"/>
            </a:spcBef>
            <a:spcAft>
              <a:spcPct val="15000"/>
            </a:spcAft>
            <a:buChar char="••"/>
          </a:pPr>
          <a:r>
            <a:rPr lang="en-US" sz="1200" kern="1200" dirty="0">
              <a:effectLst/>
            </a:rPr>
            <a:t>strengths</a:t>
          </a:r>
        </a:p>
        <a:p>
          <a:pPr marL="114300" lvl="1" indent="-114300" algn="l" defTabSz="533400">
            <a:lnSpc>
              <a:spcPct val="90000"/>
            </a:lnSpc>
            <a:spcBef>
              <a:spcPct val="0"/>
            </a:spcBef>
            <a:spcAft>
              <a:spcPct val="15000"/>
            </a:spcAft>
            <a:buChar char="••"/>
          </a:pPr>
          <a:r>
            <a:rPr lang="en-US" sz="1200" kern="1200" dirty="0">
              <a:effectLst/>
            </a:rPr>
            <a:t>limitations</a:t>
          </a:r>
        </a:p>
        <a:p>
          <a:pPr marL="114300" lvl="1" indent="-114300" algn="l" defTabSz="533400">
            <a:lnSpc>
              <a:spcPct val="90000"/>
            </a:lnSpc>
            <a:spcBef>
              <a:spcPct val="0"/>
            </a:spcBef>
            <a:spcAft>
              <a:spcPct val="15000"/>
            </a:spcAft>
            <a:buChar char="••"/>
          </a:pPr>
          <a:r>
            <a:rPr lang="en-US" sz="1200" kern="1200" dirty="0">
              <a:effectLst/>
            </a:rPr>
            <a:t>self-perceptions and confidence.</a:t>
          </a:r>
        </a:p>
      </dsp:txBody>
      <dsp:txXfrm>
        <a:off x="191360" y="1995443"/>
        <a:ext cx="5694804" cy="3150700"/>
      </dsp:txXfrm>
    </dsp:sp>
    <dsp:sp modelId="{48A63C69-511A-4E78-A38E-FEC3E9F062A9}">
      <dsp:nvSpPr>
        <dsp:cNvPr id="0" name=""/>
        <dsp:cNvSpPr/>
      </dsp:nvSpPr>
      <dsp:spPr>
        <a:xfrm>
          <a:off x="2443654" y="533442"/>
          <a:ext cx="807697" cy="803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2820" tIns="12700" rIns="122820" bIns="12700" numCol="1" spcCol="1270" anchor="ctr" anchorCtr="0">
          <a:noAutofit/>
        </a:bodyPr>
        <a:lstStyle/>
        <a:p>
          <a:pPr lvl="0" algn="ctr" defTabSz="1689100">
            <a:lnSpc>
              <a:spcPct val="90000"/>
            </a:lnSpc>
            <a:spcBef>
              <a:spcPct val="0"/>
            </a:spcBef>
            <a:spcAft>
              <a:spcPct val="35000"/>
            </a:spcAft>
          </a:pPr>
          <a:r>
            <a:rPr lang="en-US" sz="3800" kern="1200"/>
            <a:t>1</a:t>
          </a:r>
        </a:p>
      </dsp:txBody>
      <dsp:txXfrm>
        <a:off x="2561938" y="651173"/>
        <a:ext cx="571129" cy="568454"/>
      </dsp:txXfrm>
    </dsp:sp>
    <dsp:sp modelId="{7EA31BB7-B2CE-40D4-906D-C6789C01F553}">
      <dsp:nvSpPr>
        <dsp:cNvPr id="0" name=""/>
        <dsp:cNvSpPr/>
      </dsp:nvSpPr>
      <dsp:spPr>
        <a:xfrm>
          <a:off x="346073" y="5251094"/>
          <a:ext cx="5002859"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43C4A44-E890-47FD-8797-91DD49387FEA}">
      <dsp:nvSpPr>
        <dsp:cNvPr id="0" name=""/>
        <dsp:cNvSpPr/>
      </dsp:nvSpPr>
      <dsp:spPr>
        <a:xfrm>
          <a:off x="6195292" y="0"/>
          <a:ext cx="5663336" cy="525116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0042" tIns="330200" rIns="390042" bIns="330200" numCol="1" spcCol="1270" anchor="t" anchorCtr="0">
          <a:noAutofit/>
        </a:bodyPr>
        <a:lstStyle/>
        <a:p>
          <a:pPr lvl="0" algn="l" defTabSz="711200">
            <a:lnSpc>
              <a:spcPct val="90000"/>
            </a:lnSpc>
            <a:spcBef>
              <a:spcPct val="0"/>
            </a:spcBef>
            <a:spcAft>
              <a:spcPct val="35000"/>
            </a:spcAft>
          </a:pPr>
          <a:r>
            <a:rPr lang="en-US" sz="1600" kern="1200" dirty="0"/>
            <a:t>Nevertheless, this process should only be used as one method of assessment in conjunction with others such as direct observation and questioning, which will be needed to confirm current capabilities. Baxter and Norman (2011) suggest that caution is needed when utilising student self-assessment as a method of evidence for competence, as findings from their study recommend this common practice is less than effective and is not an accurate measure of clinical ability when used in isolation. It does however give an insight into how the student perceives their own capabilities and their level of confidence in specific areas of practice.</a:t>
          </a:r>
        </a:p>
      </dsp:txBody>
      <dsp:txXfrm>
        <a:off x="6195292" y="1995443"/>
        <a:ext cx="5663336" cy="3150700"/>
      </dsp:txXfrm>
    </dsp:sp>
    <dsp:sp modelId="{ABDC9157-5DEA-4A53-8BFA-B795247F76F4}">
      <dsp:nvSpPr>
        <dsp:cNvPr id="0" name=""/>
        <dsp:cNvSpPr/>
      </dsp:nvSpPr>
      <dsp:spPr>
        <a:xfrm>
          <a:off x="8520140" y="466623"/>
          <a:ext cx="1013438" cy="9752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2820" tIns="12700" rIns="122820" bIns="12700" numCol="1" spcCol="1270" anchor="ctr" anchorCtr="0">
          <a:noAutofit/>
        </a:bodyPr>
        <a:lstStyle/>
        <a:p>
          <a:pPr lvl="0" algn="ctr" defTabSz="1689100">
            <a:lnSpc>
              <a:spcPct val="90000"/>
            </a:lnSpc>
            <a:spcBef>
              <a:spcPct val="0"/>
            </a:spcBef>
            <a:spcAft>
              <a:spcPct val="35000"/>
            </a:spcAft>
          </a:pPr>
          <a:r>
            <a:rPr lang="en-US" sz="3800" kern="1200"/>
            <a:t>2</a:t>
          </a:r>
        </a:p>
      </dsp:txBody>
      <dsp:txXfrm>
        <a:off x="8668555" y="609452"/>
        <a:ext cx="716608" cy="689641"/>
      </dsp:txXfrm>
    </dsp:sp>
    <dsp:sp modelId="{C869F275-E569-4CF5-8326-C039775BD701}">
      <dsp:nvSpPr>
        <dsp:cNvPr id="0" name=""/>
        <dsp:cNvSpPr/>
      </dsp:nvSpPr>
      <dsp:spPr>
        <a:xfrm>
          <a:off x="6525430" y="5251094"/>
          <a:ext cx="5002859"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E1362-682D-47D7-94C6-066D8FA57A5D}">
      <dsp:nvSpPr>
        <dsp:cNvPr id="0" name=""/>
        <dsp:cNvSpPr/>
      </dsp:nvSpPr>
      <dsp:spPr>
        <a:xfrm>
          <a:off x="50" y="172343"/>
          <a:ext cx="4798689" cy="162459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a:t>Underpinning all the assessment methods explored previously is effective questioning, which helps to:</a:t>
          </a:r>
        </a:p>
      </dsp:txBody>
      <dsp:txXfrm>
        <a:off x="50" y="172343"/>
        <a:ext cx="4798689" cy="1624595"/>
      </dsp:txXfrm>
    </dsp:sp>
    <dsp:sp modelId="{D319675F-4EF6-4006-B485-A89E457571B4}">
      <dsp:nvSpPr>
        <dsp:cNvPr id="0" name=""/>
        <dsp:cNvSpPr/>
      </dsp:nvSpPr>
      <dsp:spPr>
        <a:xfrm>
          <a:off x="50" y="1796938"/>
          <a:ext cx="4798689" cy="283078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understand the students’ thought processes</a:t>
          </a:r>
        </a:p>
        <a:p>
          <a:pPr marL="114300" lvl="1" indent="-114300" algn="l" defTabSz="666750">
            <a:lnSpc>
              <a:spcPct val="90000"/>
            </a:lnSpc>
            <a:spcBef>
              <a:spcPct val="0"/>
            </a:spcBef>
            <a:spcAft>
              <a:spcPct val="15000"/>
            </a:spcAft>
            <a:buChar char="••"/>
          </a:pPr>
          <a:r>
            <a:rPr lang="en-US" sz="1500" kern="1200"/>
            <a:t>assess students’ critical thinking skills and decision-making capabilities</a:t>
          </a:r>
        </a:p>
        <a:p>
          <a:pPr marL="114300" lvl="1" indent="-114300" algn="l" defTabSz="666750">
            <a:lnSpc>
              <a:spcPct val="90000"/>
            </a:lnSpc>
            <a:spcBef>
              <a:spcPct val="0"/>
            </a:spcBef>
            <a:spcAft>
              <a:spcPct val="15000"/>
            </a:spcAft>
            <a:buChar char="••"/>
          </a:pPr>
          <a:r>
            <a:rPr lang="en-US" sz="1500" kern="1200"/>
            <a:t>clarify the processes and actions observed</a:t>
          </a:r>
        </a:p>
        <a:p>
          <a:pPr marL="114300" lvl="1" indent="-114300" algn="l" defTabSz="666750">
            <a:lnSpc>
              <a:spcPct val="90000"/>
            </a:lnSpc>
            <a:spcBef>
              <a:spcPct val="0"/>
            </a:spcBef>
            <a:spcAft>
              <a:spcPct val="15000"/>
            </a:spcAft>
            <a:buChar char="••"/>
          </a:pPr>
          <a:r>
            <a:rPr lang="en-US" sz="1500" kern="1200"/>
            <a:t>ascertain understanding of the various components of a care intervention</a:t>
          </a:r>
        </a:p>
        <a:p>
          <a:pPr marL="114300" lvl="1" indent="-114300" algn="l" defTabSz="666750">
            <a:lnSpc>
              <a:spcPct val="90000"/>
            </a:lnSpc>
            <a:spcBef>
              <a:spcPct val="0"/>
            </a:spcBef>
            <a:spcAft>
              <a:spcPct val="15000"/>
            </a:spcAft>
            <a:buChar char="••"/>
          </a:pPr>
          <a:r>
            <a:rPr lang="en-US" sz="1500" kern="1200"/>
            <a:t>encourage further reflection.</a:t>
          </a:r>
        </a:p>
      </dsp:txBody>
      <dsp:txXfrm>
        <a:off x="50" y="1796938"/>
        <a:ext cx="4798689" cy="2830781"/>
      </dsp:txXfrm>
    </dsp:sp>
    <dsp:sp modelId="{E12E09D0-1D23-456E-BA41-0CEED3372C66}">
      <dsp:nvSpPr>
        <dsp:cNvPr id="0" name=""/>
        <dsp:cNvSpPr/>
      </dsp:nvSpPr>
      <dsp:spPr>
        <a:xfrm>
          <a:off x="5470556" y="172343"/>
          <a:ext cx="4798689" cy="1624595"/>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a:t>Carlson et al. (2009) suggest that questioning is the most commonly used form of student–mentor interaction, should be planned carefully in relation to the student’s stage of learning and should not be interrogative or judgmental. Ness (2010, p. 42) identifies key points below when asking students in practice questions to assess their learning:</a:t>
          </a:r>
        </a:p>
      </dsp:txBody>
      <dsp:txXfrm>
        <a:off x="5470556" y="172343"/>
        <a:ext cx="4798689" cy="1624595"/>
      </dsp:txXfrm>
    </dsp:sp>
    <dsp:sp modelId="{AB8A2FC8-A6B5-4FF5-AA8F-6A4EFAD589D1}">
      <dsp:nvSpPr>
        <dsp:cNvPr id="0" name=""/>
        <dsp:cNvSpPr/>
      </dsp:nvSpPr>
      <dsp:spPr>
        <a:xfrm>
          <a:off x="5470556" y="1796938"/>
          <a:ext cx="4798689" cy="283078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Do my questions relate to the students learning outcomes?</a:t>
          </a:r>
        </a:p>
        <a:p>
          <a:pPr marL="114300" lvl="1" indent="-114300" algn="l" defTabSz="666750">
            <a:lnSpc>
              <a:spcPct val="90000"/>
            </a:lnSpc>
            <a:spcBef>
              <a:spcPct val="0"/>
            </a:spcBef>
            <a:spcAft>
              <a:spcPct val="15000"/>
            </a:spcAft>
            <a:buChar char="••"/>
          </a:pPr>
          <a:r>
            <a:rPr lang="en-US" sz="1500" kern="1200"/>
            <a:t>Are my questions clear?</a:t>
          </a:r>
        </a:p>
        <a:p>
          <a:pPr marL="114300" lvl="1" indent="-114300" algn="l" defTabSz="666750">
            <a:lnSpc>
              <a:spcPct val="90000"/>
            </a:lnSpc>
            <a:spcBef>
              <a:spcPct val="0"/>
            </a:spcBef>
            <a:spcAft>
              <a:spcPct val="15000"/>
            </a:spcAft>
            <a:buChar char="••"/>
          </a:pPr>
          <a:r>
            <a:rPr lang="en-US" sz="1500" kern="1200"/>
            <a:t>Do my questions help the student link theory to practice?</a:t>
          </a:r>
        </a:p>
        <a:p>
          <a:pPr marL="114300" lvl="1" indent="-114300" algn="l" defTabSz="666750">
            <a:lnSpc>
              <a:spcPct val="90000"/>
            </a:lnSpc>
            <a:spcBef>
              <a:spcPct val="0"/>
            </a:spcBef>
            <a:spcAft>
              <a:spcPct val="15000"/>
            </a:spcAft>
            <a:buChar char="••"/>
          </a:pPr>
          <a:r>
            <a:rPr lang="en-US" sz="1500" kern="1200"/>
            <a:t>Are my questions at the appropriate academic level for the student?</a:t>
          </a:r>
        </a:p>
        <a:p>
          <a:pPr marL="114300" lvl="1" indent="-114300" algn="l" defTabSz="666750">
            <a:lnSpc>
              <a:spcPct val="90000"/>
            </a:lnSpc>
            <a:spcBef>
              <a:spcPct val="0"/>
            </a:spcBef>
            <a:spcAft>
              <a:spcPct val="15000"/>
            </a:spcAft>
            <a:buChar char="••"/>
          </a:pPr>
          <a:r>
            <a:rPr lang="en-US" sz="1500" kern="1200"/>
            <a:t>Are my questions seen as threatening?</a:t>
          </a:r>
        </a:p>
        <a:p>
          <a:pPr marL="114300" lvl="1" indent="-114300" algn="l" defTabSz="666750">
            <a:lnSpc>
              <a:spcPct val="90000"/>
            </a:lnSpc>
            <a:spcBef>
              <a:spcPct val="0"/>
            </a:spcBef>
            <a:spcAft>
              <a:spcPct val="15000"/>
            </a:spcAft>
            <a:buChar char="••"/>
          </a:pPr>
          <a:r>
            <a:rPr lang="en-US" sz="1500" kern="1200"/>
            <a:t>Am I asking too many questions at once?</a:t>
          </a:r>
        </a:p>
        <a:p>
          <a:pPr marL="114300" lvl="1" indent="-114300" algn="l" defTabSz="666750">
            <a:lnSpc>
              <a:spcPct val="90000"/>
            </a:lnSpc>
            <a:spcBef>
              <a:spcPct val="0"/>
            </a:spcBef>
            <a:spcAft>
              <a:spcPct val="15000"/>
            </a:spcAft>
            <a:buChar char="••"/>
          </a:pPr>
          <a:r>
            <a:rPr lang="en-US" sz="1500" kern="1200"/>
            <a:t>Am I asking questions in an appropriate place?</a:t>
          </a:r>
        </a:p>
        <a:p>
          <a:pPr marL="114300" lvl="1" indent="-114300" algn="l" defTabSz="666750">
            <a:lnSpc>
              <a:spcPct val="90000"/>
            </a:lnSpc>
            <a:spcBef>
              <a:spcPct val="0"/>
            </a:spcBef>
            <a:spcAft>
              <a:spcPct val="15000"/>
            </a:spcAft>
            <a:buChar char="••"/>
          </a:pPr>
          <a:r>
            <a:rPr lang="en-US" sz="1500" kern="1200"/>
            <a:t>Am I asking questions at an appropriate time?</a:t>
          </a:r>
        </a:p>
        <a:p>
          <a:pPr marL="114300" lvl="1" indent="-114300" algn="l" defTabSz="666750">
            <a:lnSpc>
              <a:spcPct val="90000"/>
            </a:lnSpc>
            <a:spcBef>
              <a:spcPct val="0"/>
            </a:spcBef>
            <a:spcAft>
              <a:spcPct val="15000"/>
            </a:spcAft>
            <a:buChar char="••"/>
          </a:pPr>
          <a:r>
            <a:rPr lang="en-US" sz="1500" kern="1200"/>
            <a:t>Do I listen to the student’s response?</a:t>
          </a:r>
        </a:p>
      </dsp:txBody>
      <dsp:txXfrm>
        <a:off x="5470556" y="1796938"/>
        <a:ext cx="4798689" cy="2830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AED08-74AD-4F2C-BAD7-86BDC3D035F2}">
      <dsp:nvSpPr>
        <dsp:cNvPr id="0" name=""/>
        <dsp:cNvSpPr/>
      </dsp:nvSpPr>
      <dsp:spPr>
        <a:xfrm>
          <a:off x="5962364" y="1079"/>
          <a:ext cx="1955262" cy="19552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Goals – where do you see yourself, what do you want to do?</a:t>
          </a:r>
        </a:p>
      </dsp:txBody>
      <dsp:txXfrm>
        <a:off x="6248705" y="287420"/>
        <a:ext cx="1382580" cy="1382580"/>
      </dsp:txXfrm>
    </dsp:sp>
    <dsp:sp modelId="{64F57B28-8BD0-4EC4-B512-4EB1C3B00F5F}">
      <dsp:nvSpPr>
        <dsp:cNvPr id="0" name=""/>
        <dsp:cNvSpPr/>
      </dsp:nvSpPr>
      <dsp:spPr>
        <a:xfrm rot="2160000">
          <a:off x="7856058" y="1503480"/>
          <a:ext cx="520718" cy="65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870975" y="1589550"/>
        <a:ext cx="364503" cy="395941"/>
      </dsp:txXfrm>
    </dsp:sp>
    <dsp:sp modelId="{4809BDDC-8C55-4B06-8B61-F18590AB268C}">
      <dsp:nvSpPr>
        <dsp:cNvPr id="0" name=""/>
        <dsp:cNvSpPr/>
      </dsp:nvSpPr>
      <dsp:spPr>
        <a:xfrm>
          <a:off x="8339054" y="1727845"/>
          <a:ext cx="1955262" cy="19552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What is the reality of the situation?</a:t>
          </a:r>
        </a:p>
      </dsp:txBody>
      <dsp:txXfrm>
        <a:off x="8625395" y="2014186"/>
        <a:ext cx="1382580" cy="1382580"/>
      </dsp:txXfrm>
    </dsp:sp>
    <dsp:sp modelId="{6CBA3531-0119-4583-9A79-FD5818472B10}">
      <dsp:nvSpPr>
        <dsp:cNvPr id="0" name=""/>
        <dsp:cNvSpPr/>
      </dsp:nvSpPr>
      <dsp:spPr>
        <a:xfrm rot="6480000">
          <a:off x="8606972" y="3758493"/>
          <a:ext cx="520718" cy="65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8709216" y="3816188"/>
        <a:ext cx="364503" cy="395941"/>
      </dsp:txXfrm>
    </dsp:sp>
    <dsp:sp modelId="{426ED1D7-C168-4A2F-B219-B8917F044439}">
      <dsp:nvSpPr>
        <dsp:cNvPr id="0" name=""/>
        <dsp:cNvSpPr/>
      </dsp:nvSpPr>
      <dsp:spPr>
        <a:xfrm>
          <a:off x="7431239" y="4521811"/>
          <a:ext cx="1955262" cy="19552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What are the opportunities available to achieve these goals?</a:t>
          </a:r>
        </a:p>
      </dsp:txBody>
      <dsp:txXfrm>
        <a:off x="7717580" y="4808152"/>
        <a:ext cx="1382580" cy="1382580"/>
      </dsp:txXfrm>
    </dsp:sp>
    <dsp:sp modelId="{69B54503-FBF2-4927-AE85-0C93FB8880CC}">
      <dsp:nvSpPr>
        <dsp:cNvPr id="0" name=""/>
        <dsp:cNvSpPr/>
      </dsp:nvSpPr>
      <dsp:spPr>
        <a:xfrm rot="10800000">
          <a:off x="6694373" y="5169492"/>
          <a:ext cx="520718" cy="65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6850588" y="5301472"/>
        <a:ext cx="364503" cy="395941"/>
      </dsp:txXfrm>
    </dsp:sp>
    <dsp:sp modelId="{8AA93B26-D0DC-4727-B728-76C1998FC4B6}">
      <dsp:nvSpPr>
        <dsp:cNvPr id="0" name=""/>
        <dsp:cNvSpPr/>
      </dsp:nvSpPr>
      <dsp:spPr>
        <a:xfrm>
          <a:off x="4493489" y="4521811"/>
          <a:ext cx="1955262" cy="19552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When are you going to do this? – How likely are you to do this?</a:t>
          </a:r>
        </a:p>
      </dsp:txBody>
      <dsp:txXfrm>
        <a:off x="4779830" y="4808152"/>
        <a:ext cx="1382580" cy="1382580"/>
      </dsp:txXfrm>
    </dsp:sp>
    <dsp:sp modelId="{ED4872A6-17B7-4D3B-82A0-BAD34149FDB9}">
      <dsp:nvSpPr>
        <dsp:cNvPr id="0" name=""/>
        <dsp:cNvSpPr/>
      </dsp:nvSpPr>
      <dsp:spPr>
        <a:xfrm rot="15120000">
          <a:off x="4761407" y="3786525"/>
          <a:ext cx="520718" cy="65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863651" y="3992790"/>
        <a:ext cx="364503" cy="395941"/>
      </dsp:txXfrm>
    </dsp:sp>
    <dsp:sp modelId="{9C6614F5-FAE2-4007-A881-33D4856B0A97}">
      <dsp:nvSpPr>
        <dsp:cNvPr id="0" name=""/>
        <dsp:cNvSpPr/>
      </dsp:nvSpPr>
      <dsp:spPr>
        <a:xfrm>
          <a:off x="3585674" y="1727845"/>
          <a:ext cx="1955262" cy="19552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How will you monitor your progress?</a:t>
          </a:r>
        </a:p>
      </dsp:txBody>
      <dsp:txXfrm>
        <a:off x="3872015" y="2014186"/>
        <a:ext cx="1382580" cy="1382580"/>
      </dsp:txXfrm>
    </dsp:sp>
    <dsp:sp modelId="{05A22A03-B734-4D77-8E0C-5030307BD3F5}">
      <dsp:nvSpPr>
        <dsp:cNvPr id="0" name=""/>
        <dsp:cNvSpPr/>
      </dsp:nvSpPr>
      <dsp:spPr>
        <a:xfrm rot="19440000">
          <a:off x="5479368" y="1520805"/>
          <a:ext cx="520718" cy="65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94285" y="1698695"/>
        <a:ext cx="364503" cy="395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C2ACD-E5BC-4BB9-825C-9F775FF5ABC2}">
      <dsp:nvSpPr>
        <dsp:cNvPr id="0" name=""/>
        <dsp:cNvSpPr/>
      </dsp:nvSpPr>
      <dsp:spPr>
        <a:xfrm>
          <a:off x="0" y="64827"/>
          <a:ext cx="3616656" cy="216999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a:t>Coaching:</a:t>
          </a:r>
          <a:endParaRPr lang="en-US" sz="1800" kern="1200"/>
        </a:p>
      </dsp:txBody>
      <dsp:txXfrm>
        <a:off x="0" y="64827"/>
        <a:ext cx="3616656" cy="2169993"/>
      </dsp:txXfrm>
    </dsp:sp>
    <dsp:sp modelId="{83BB649D-026D-448C-8DEA-0E417FEEBE22}">
      <dsp:nvSpPr>
        <dsp:cNvPr id="0" name=""/>
        <dsp:cNvSpPr/>
      </dsp:nvSpPr>
      <dsp:spPr>
        <a:xfrm>
          <a:off x="3978322" y="64827"/>
          <a:ext cx="3616656" cy="216999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a:t>Is task oriented. The focus is on concrete issues, such as managing more effectively, speaking more articulately, and learning how to think strategically. This requires a content expert (coach) who can teach the coachee how to develop these skills.</a:t>
          </a:r>
          <a:endParaRPr lang="en-US" sz="1800" kern="1200"/>
        </a:p>
      </dsp:txBody>
      <dsp:txXfrm>
        <a:off x="3978322" y="64827"/>
        <a:ext cx="3616656" cy="2169993"/>
      </dsp:txXfrm>
    </dsp:sp>
    <dsp:sp modelId="{24145F9A-09E0-479D-9DEF-0739ED254DC5}">
      <dsp:nvSpPr>
        <dsp:cNvPr id="0" name=""/>
        <dsp:cNvSpPr/>
      </dsp:nvSpPr>
      <dsp:spPr>
        <a:xfrm>
          <a:off x="7956644" y="64827"/>
          <a:ext cx="3616656" cy="216999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a:t>Is short term. A coach can successfully be involved with a coachee for a short period of time, maybe even just a few sessions. The coaching lasts for as long as is needed, depending on the purpose of the coaching relationship.</a:t>
          </a:r>
          <a:endParaRPr lang="en-US" sz="1800" kern="1200"/>
        </a:p>
      </dsp:txBody>
      <dsp:txXfrm>
        <a:off x="7956644" y="64827"/>
        <a:ext cx="3616656" cy="2169993"/>
      </dsp:txXfrm>
    </dsp:sp>
    <dsp:sp modelId="{78B53826-B1BB-406D-A99A-7BBA8954DC57}">
      <dsp:nvSpPr>
        <dsp:cNvPr id="0" name=""/>
        <dsp:cNvSpPr/>
      </dsp:nvSpPr>
      <dsp:spPr>
        <a:xfrm>
          <a:off x="0" y="2596486"/>
          <a:ext cx="3616656" cy="216999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a:t>Is performance driven. The purpose of coaching is to improve the individual's performance on the job. This involves either enhancing current skills or acquiring new skills. Once the coachee successfully acquires the skills, the coach is no longer needed.</a:t>
          </a:r>
          <a:endParaRPr lang="en-US" sz="1800" kern="1200"/>
        </a:p>
      </dsp:txBody>
      <dsp:txXfrm>
        <a:off x="0" y="2596486"/>
        <a:ext cx="3616656" cy="2169993"/>
      </dsp:txXfrm>
    </dsp:sp>
    <dsp:sp modelId="{CE70B0C3-44B8-4B4A-9A49-7D8B496E3881}">
      <dsp:nvSpPr>
        <dsp:cNvPr id="0" name=""/>
        <dsp:cNvSpPr/>
      </dsp:nvSpPr>
      <dsp:spPr>
        <a:xfrm>
          <a:off x="3978322" y="2596486"/>
          <a:ext cx="3616656" cy="216999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a:t>does not require design. Coaching can be conducted almost immediately on any given topic. </a:t>
          </a:r>
          <a:endParaRPr lang="en-US" sz="1800" kern="1200"/>
        </a:p>
      </dsp:txBody>
      <dsp:txXfrm>
        <a:off x="3978322" y="2596486"/>
        <a:ext cx="3616656" cy="2169993"/>
      </dsp:txXfrm>
    </dsp:sp>
    <dsp:sp modelId="{4F35F8EB-4A45-4356-9D68-21D80CF30456}">
      <dsp:nvSpPr>
        <dsp:cNvPr id="0" name=""/>
        <dsp:cNvSpPr/>
      </dsp:nvSpPr>
      <dsp:spPr>
        <a:xfrm>
          <a:off x="7956644" y="2596486"/>
          <a:ext cx="3616656" cy="216999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a:t>In coaching, the coachee's immediate manager is a critical partner. She or he often provides the coach with feedback on areas in which his or her employee needs coaching. This coach uses this information to guide the coaching process</a:t>
          </a:r>
          <a:endParaRPr lang="en-US" sz="1800" kern="1200"/>
        </a:p>
      </dsp:txBody>
      <dsp:txXfrm>
        <a:off x="7956644" y="2596486"/>
        <a:ext cx="3616656" cy="21699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C2ACD-E5BC-4BB9-825C-9F775FF5ABC2}">
      <dsp:nvSpPr>
        <dsp:cNvPr id="0" name=""/>
        <dsp:cNvSpPr/>
      </dsp:nvSpPr>
      <dsp:spPr>
        <a:xfrm>
          <a:off x="0" y="258667"/>
          <a:ext cx="3612391" cy="21674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a:solidFill>
                <a:schemeClr val="tx1"/>
              </a:solidFill>
            </a:rPr>
            <a:t>Mentoring:</a:t>
          </a:r>
          <a:endParaRPr lang="en-US" sz="1400" kern="1200" dirty="0">
            <a:solidFill>
              <a:schemeClr val="tx1"/>
            </a:solidFill>
            <a:latin typeface="Century Gothic"/>
          </a:endParaRPr>
        </a:p>
      </dsp:txBody>
      <dsp:txXfrm>
        <a:off x="0" y="258667"/>
        <a:ext cx="3612391" cy="2167435"/>
      </dsp:txXfrm>
    </dsp:sp>
    <dsp:sp modelId="{83BB649D-026D-448C-8DEA-0E417FEEBE22}">
      <dsp:nvSpPr>
        <dsp:cNvPr id="0" name=""/>
        <dsp:cNvSpPr/>
      </dsp:nvSpPr>
      <dsp:spPr>
        <a:xfrm>
          <a:off x="3973631" y="258667"/>
          <a:ext cx="3612391" cy="216743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dirty="0">
              <a:solidFill>
                <a:schemeClr val="tx1"/>
              </a:solidFill>
            </a:rPr>
            <a:t>Is relationship oriented. </a:t>
          </a:r>
          <a:r>
            <a:rPr lang="en-US" sz="1400" i="0" kern="1200" dirty="0">
              <a:solidFill>
                <a:schemeClr val="tx1"/>
              </a:solidFill>
            </a:rPr>
            <a:t>It seeks to provide a safe environment where the mentee shares whatever </a:t>
          </a:r>
          <a:r>
            <a:rPr lang="en-US" sz="1400" b="0" i="0" kern="1200" dirty="0">
              <a:solidFill>
                <a:schemeClr val="tx1"/>
              </a:solidFill>
            </a:rPr>
            <a:t>issues affect their professional and personal success. Although specific learning goals or competencies may be used as a basis for creating the relationship, its focus goes beyond these areas to include things, such as work/life balance, self-confidence, self-perception, and how the personal influences the professional.</a:t>
          </a:r>
          <a:endParaRPr lang="en-US" sz="1400" kern="1200" dirty="0">
            <a:solidFill>
              <a:schemeClr val="tx1"/>
            </a:solidFill>
          </a:endParaRPr>
        </a:p>
      </dsp:txBody>
      <dsp:txXfrm>
        <a:off x="3973631" y="258667"/>
        <a:ext cx="3612391" cy="2167435"/>
      </dsp:txXfrm>
    </dsp:sp>
    <dsp:sp modelId="{24145F9A-09E0-479D-9DEF-0739ED254DC5}">
      <dsp:nvSpPr>
        <dsp:cNvPr id="0" name=""/>
        <dsp:cNvSpPr/>
      </dsp:nvSpPr>
      <dsp:spPr>
        <a:xfrm>
          <a:off x="7947262" y="258667"/>
          <a:ext cx="3612391" cy="216743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a:solidFill>
                <a:schemeClr val="tx1"/>
              </a:solidFill>
            </a:rPr>
            <a:t>Is always long term. </a:t>
          </a:r>
          <a:r>
            <a:rPr lang="en-US" sz="1400" i="0" kern="1200">
              <a:solidFill>
                <a:schemeClr val="tx1"/>
              </a:solidFill>
            </a:rPr>
            <a:t>Mentoring, to </a:t>
          </a:r>
          <a:r>
            <a:rPr lang="en-US" sz="1400" b="0" i="0" kern="1200">
              <a:solidFill>
                <a:schemeClr val="tx1"/>
              </a:solidFill>
            </a:rPr>
            <a:t>be successful, requires time in which both partners can learn about one another and build a climate of trust that creates an environment in which the mentee can feel secure in sharing the real issues that impact their success. Successful mentoring relationships last nine months to a year.</a:t>
          </a:r>
          <a:endParaRPr lang="en-US" sz="1400" kern="1200">
            <a:solidFill>
              <a:schemeClr val="tx1"/>
            </a:solidFill>
          </a:endParaRPr>
        </a:p>
      </dsp:txBody>
      <dsp:txXfrm>
        <a:off x="7947262" y="258667"/>
        <a:ext cx="3612391" cy="2167435"/>
      </dsp:txXfrm>
    </dsp:sp>
    <dsp:sp modelId="{78B53826-B1BB-406D-A99A-7BBA8954DC57}">
      <dsp:nvSpPr>
        <dsp:cNvPr id="0" name=""/>
        <dsp:cNvSpPr/>
      </dsp:nvSpPr>
      <dsp:spPr>
        <a:xfrm>
          <a:off x="0" y="2787342"/>
          <a:ext cx="3612391" cy="216743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a:solidFill>
                <a:schemeClr val="tx1"/>
              </a:solidFill>
            </a:rPr>
            <a:t>Is development driven</a:t>
          </a:r>
          <a:r>
            <a:rPr lang="en-US" sz="1400" i="0" kern="1200">
              <a:solidFill>
                <a:schemeClr val="tx1"/>
              </a:solidFill>
            </a:rPr>
            <a:t>.</a:t>
          </a:r>
          <a:r>
            <a:rPr lang="en-US" sz="1400" b="0" i="0" kern="1200">
              <a:solidFill>
                <a:schemeClr val="tx1"/>
              </a:solidFill>
            </a:rPr>
            <a:t>Its purpose is to develop the individual not only for the current job, but also for the future. This distinction differentiates the role of the immediate manager and that of the mentor. It also reduces the possibility of creating conflict between the employee's manager and the mentor.</a:t>
          </a:r>
          <a:endParaRPr lang="en-US" sz="1400" kern="1200">
            <a:solidFill>
              <a:schemeClr val="tx1"/>
            </a:solidFill>
          </a:endParaRPr>
        </a:p>
      </dsp:txBody>
      <dsp:txXfrm>
        <a:off x="0" y="2787342"/>
        <a:ext cx="3612391" cy="2167435"/>
      </dsp:txXfrm>
    </dsp:sp>
    <dsp:sp modelId="{CE70B0C3-44B8-4B4A-9A49-7D8B496E3881}">
      <dsp:nvSpPr>
        <dsp:cNvPr id="0" name=""/>
        <dsp:cNvSpPr/>
      </dsp:nvSpPr>
      <dsp:spPr>
        <a:xfrm>
          <a:off x="3973631" y="2787342"/>
          <a:ext cx="3612391" cy="216743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a:solidFill>
                <a:schemeClr val="tx1"/>
              </a:solidFill>
            </a:rPr>
            <a:t>requires a design phase </a:t>
          </a:r>
          <a:r>
            <a:rPr lang="en-US" sz="1400" i="0" kern="1200">
              <a:solidFill>
                <a:schemeClr val="tx1"/>
              </a:solidFill>
            </a:rPr>
            <a:t>in order to determine the strategic purpose for mentoring, the focus areas of the relationship, the specific mentoring models, and the specific components that will guide the relationship, especially the matching process</a:t>
          </a:r>
          <a:r>
            <a:rPr lang="en-US" sz="1400" b="0" i="0" kern="1200">
              <a:solidFill>
                <a:schemeClr val="tx1"/>
              </a:solidFill>
            </a:rPr>
            <a:t>.</a:t>
          </a:r>
          <a:endParaRPr lang="en-US" sz="1400" kern="1200">
            <a:solidFill>
              <a:schemeClr val="tx1"/>
            </a:solidFill>
          </a:endParaRPr>
        </a:p>
      </dsp:txBody>
      <dsp:txXfrm>
        <a:off x="3973631" y="2787342"/>
        <a:ext cx="3612391" cy="2167435"/>
      </dsp:txXfrm>
    </dsp:sp>
    <dsp:sp modelId="{4F35F8EB-4A45-4356-9D68-21D80CF30456}">
      <dsp:nvSpPr>
        <dsp:cNvPr id="0" name=""/>
        <dsp:cNvSpPr/>
      </dsp:nvSpPr>
      <dsp:spPr>
        <a:xfrm>
          <a:off x="7947262" y="2787342"/>
          <a:ext cx="3612391" cy="21674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a:solidFill>
                <a:schemeClr val="tx1"/>
              </a:solidFill>
            </a:rPr>
            <a:t>the immediate manager is indirectly involved. </a:t>
          </a:r>
          <a:r>
            <a:rPr lang="en-US" sz="1400" i="0" kern="1200">
              <a:solidFill>
                <a:schemeClr val="tx1"/>
              </a:solidFill>
            </a:rPr>
            <a:t>Although they </a:t>
          </a:r>
          <a:r>
            <a:rPr lang="en-US" sz="1400" b="0" i="0" kern="1200">
              <a:solidFill>
                <a:schemeClr val="tx1"/>
              </a:solidFill>
            </a:rPr>
            <a:t>may offer suggestions to the employee on how to best use the mentoring experience , </a:t>
          </a:r>
          <a:r>
            <a:rPr lang="en-US" sz="1400" b="1" i="0" kern="1200">
              <a:solidFill>
                <a:schemeClr val="tx1"/>
              </a:solidFill>
            </a:rPr>
            <a:t>the manager has no link to the mentor,</a:t>
          </a:r>
          <a:r>
            <a:rPr lang="en-US" sz="1400" b="0" i="0" kern="1200">
              <a:solidFill>
                <a:schemeClr val="tx1"/>
              </a:solidFill>
            </a:rPr>
            <a:t> and they do not communicate at all during the mentoring relationship. This helps maintain the mentoring relationship's integrity.</a:t>
          </a:r>
          <a:endParaRPr lang="en-US" sz="1400" kern="1200">
            <a:solidFill>
              <a:schemeClr val="tx1"/>
            </a:solidFill>
          </a:endParaRPr>
        </a:p>
      </dsp:txBody>
      <dsp:txXfrm>
        <a:off x="7947262" y="2787342"/>
        <a:ext cx="3612391" cy="21674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48A1D7A-28C9-4613-9112-5957F14E041A}" type="datetimeFigureOut">
              <a:rPr lang="en-GB" smtClean="0"/>
              <a:t>13/05/2019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C30531D-E337-4EE7-9253-3F1C954852F9}" type="slidenum">
              <a:rPr lang="en-GB" smtClean="0"/>
              <a:t>‹#›</a:t>
            </a:fld>
            <a:endParaRPr lang="en-GB"/>
          </a:p>
        </p:txBody>
      </p:sp>
    </p:spTree>
    <p:extLst>
      <p:ext uri="{BB962C8B-B14F-4D97-AF65-F5344CB8AC3E}">
        <p14:creationId xmlns:p14="http://schemas.microsoft.com/office/powerpoint/2010/main" val="3141293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8653C3-7DAA-409D-A6F7-663C0D5B6EB3}" type="datetimeFigureOut">
              <a:rPr lang="en-GB" smtClean="0"/>
              <a:t>13/05/2019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AA4B44E-D8DE-4DD8-8CEC-6B66F7004867}" type="slidenum">
              <a:rPr lang="en-GB" smtClean="0"/>
              <a:t>‹#›</a:t>
            </a:fld>
            <a:endParaRPr lang="en-GB"/>
          </a:p>
        </p:txBody>
      </p:sp>
    </p:spTree>
    <p:extLst>
      <p:ext uri="{BB962C8B-B14F-4D97-AF65-F5344CB8AC3E}">
        <p14:creationId xmlns:p14="http://schemas.microsoft.com/office/powerpoint/2010/main" val="295187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B5723-7AEF-4A32-8A94-A8F3B7FBB0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76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Talk 0.08</a:t>
            </a:r>
          </a:p>
          <a:p>
            <a:pPr eaLnBrk="1" hangingPunct="1">
              <a:spcBef>
                <a:spcPct val="0"/>
              </a:spcBef>
            </a:pPr>
            <a:endParaRPr lang="en-GB" altLang="en-US" dirty="0"/>
          </a:p>
          <a:p>
            <a:pPr eaLnBrk="1" hangingPunct="1">
              <a:spcBef>
                <a:spcPct val="0"/>
              </a:spcBef>
            </a:pPr>
            <a:r>
              <a:rPr lang="en-GB" altLang="en-US" b="1" dirty="0"/>
              <a:t>Hello Everyone and welcome to De Montfort University</a:t>
            </a:r>
          </a:p>
          <a:p>
            <a:pPr eaLnBrk="1" hangingPunct="1">
              <a:spcBef>
                <a:spcPct val="0"/>
              </a:spcBef>
            </a:pPr>
            <a:endParaRPr lang="en-GB" altLang="en-US" b="1" dirty="0"/>
          </a:p>
          <a:p>
            <a:pPr eaLnBrk="1" hangingPunct="1">
              <a:spcBef>
                <a:spcPct val="0"/>
              </a:spcBef>
            </a:pPr>
            <a:r>
              <a:rPr lang="en-GB" altLang="en-US" b="1" dirty="0"/>
              <a:t>Hopefully you’re all here to listen to me talk a little about Diagnostic Radiography which is a new degree programme that we are launching from September 2019.</a:t>
            </a:r>
          </a:p>
          <a:p>
            <a:pPr eaLnBrk="1" hangingPunct="1">
              <a:spcBef>
                <a:spcPct val="0"/>
              </a:spcBef>
            </a:pPr>
            <a:endParaRPr lang="en-GB" altLang="en-US" dirty="0"/>
          </a:p>
          <a:p>
            <a:pPr eaLnBrk="1" hangingPunct="1">
              <a:spcBef>
                <a:spcPct val="0"/>
              </a:spcBef>
            </a:pPr>
            <a:r>
              <a:rPr lang="en-GB" altLang="en-US" dirty="0"/>
              <a:t>This is just one of our healthcare degree programmes taught within the School of Allied Health Sciences and if it’s a professional healthcare degree you’re interested in, I would encourage you to visit the varies stands and related talks to understand which one sounds the most appealing to you.</a:t>
            </a:r>
          </a:p>
          <a:p>
            <a:pPr eaLnBrk="1" hangingPunct="1">
              <a:spcBef>
                <a:spcPct val="0"/>
              </a:spcBef>
            </a:pPr>
            <a:endParaRPr lang="en-GB" altLang="en-US" dirty="0"/>
          </a:p>
          <a:p>
            <a:pPr eaLnBrk="1" hangingPunct="1">
              <a:spcBef>
                <a:spcPct val="0"/>
              </a:spcBef>
            </a:pPr>
            <a:r>
              <a:rPr lang="en-GB" altLang="en-US" b="0" dirty="0"/>
              <a:t>Successful completion of this particular degree would result in </a:t>
            </a:r>
            <a:r>
              <a:rPr lang="en-GB" altLang="en-US" b="1" dirty="0"/>
              <a:t>eligibility to register with the Health &amp; Care Professions Council to practice as a ‘diagnostic radiographer’. </a:t>
            </a:r>
            <a:r>
              <a:rPr lang="en-GB" altLang="en-US" b="0" dirty="0"/>
              <a:t>Like all health care professions that are registered with the HCPC, </a:t>
            </a:r>
            <a:r>
              <a:rPr lang="en-GB" altLang="en-US" b="1" dirty="0"/>
              <a:t>‘Diagnostic Radiographer’ is a ‘protected job title’ </a:t>
            </a:r>
            <a:r>
              <a:rPr lang="en-GB" altLang="en-US" b="0" dirty="0"/>
              <a:t>and you can only apply to works as one if you are on the relevant HCPC register</a:t>
            </a: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9503C3-F4EC-494F-8924-E9A7CEE3B495}" type="slidenum">
              <a:rPr lang="en-GB" altLang="en-US" smtClean="0"/>
              <a:pPr fontAlgn="base">
                <a:spcBef>
                  <a:spcPct val="0"/>
                </a:spcBef>
                <a:spcAft>
                  <a:spcPct val="0"/>
                </a:spcAft>
              </a:pPr>
              <a:t>2</a:t>
            </a:fld>
            <a:endParaRPr lang="en-GB" altLang="en-US"/>
          </a:p>
        </p:txBody>
      </p:sp>
    </p:spTree>
    <p:extLst>
      <p:ext uri="{BB962C8B-B14F-4D97-AF65-F5344CB8AC3E}">
        <p14:creationId xmlns:p14="http://schemas.microsoft.com/office/powerpoint/2010/main" val="307276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Talk 0.08</a:t>
            </a:r>
          </a:p>
          <a:p>
            <a:pPr eaLnBrk="1" hangingPunct="1">
              <a:spcBef>
                <a:spcPct val="0"/>
              </a:spcBef>
            </a:pPr>
            <a:endParaRPr lang="en-GB" altLang="en-US" dirty="0"/>
          </a:p>
          <a:p>
            <a:pPr eaLnBrk="1" hangingPunct="1">
              <a:spcBef>
                <a:spcPct val="0"/>
              </a:spcBef>
            </a:pPr>
            <a:r>
              <a:rPr lang="en-GB" altLang="en-US" b="1" dirty="0"/>
              <a:t>Hello Everyone and welcome to De Montfort University</a:t>
            </a:r>
          </a:p>
          <a:p>
            <a:pPr eaLnBrk="1" hangingPunct="1">
              <a:spcBef>
                <a:spcPct val="0"/>
              </a:spcBef>
            </a:pPr>
            <a:endParaRPr lang="en-GB" altLang="en-US" b="1" dirty="0"/>
          </a:p>
          <a:p>
            <a:pPr eaLnBrk="1" hangingPunct="1">
              <a:spcBef>
                <a:spcPct val="0"/>
              </a:spcBef>
            </a:pPr>
            <a:r>
              <a:rPr lang="en-GB" altLang="en-US" b="1" dirty="0"/>
              <a:t>Hopefully you’re all here to listen to me talk a little about Diagnostic Radiography which is a new degree programme that we are launching from September 2019.</a:t>
            </a:r>
          </a:p>
          <a:p>
            <a:pPr eaLnBrk="1" hangingPunct="1">
              <a:spcBef>
                <a:spcPct val="0"/>
              </a:spcBef>
            </a:pPr>
            <a:endParaRPr lang="en-GB" altLang="en-US" dirty="0"/>
          </a:p>
          <a:p>
            <a:pPr eaLnBrk="1" hangingPunct="1">
              <a:spcBef>
                <a:spcPct val="0"/>
              </a:spcBef>
            </a:pPr>
            <a:r>
              <a:rPr lang="en-GB" altLang="en-US" dirty="0"/>
              <a:t>This is just one of our healthcare degree programmes taught within the School of Allied Health Sciences and if it’s a professional healthcare degree you’re interested in, I would encourage you to visit the varies stands and related talks to understand which one sounds the most appealing to you.</a:t>
            </a:r>
          </a:p>
          <a:p>
            <a:pPr eaLnBrk="1" hangingPunct="1">
              <a:spcBef>
                <a:spcPct val="0"/>
              </a:spcBef>
            </a:pPr>
            <a:endParaRPr lang="en-GB" altLang="en-US" dirty="0"/>
          </a:p>
          <a:p>
            <a:pPr eaLnBrk="1" hangingPunct="1">
              <a:spcBef>
                <a:spcPct val="0"/>
              </a:spcBef>
            </a:pPr>
            <a:r>
              <a:rPr lang="en-GB" altLang="en-US" b="0" dirty="0"/>
              <a:t>Successful completion of this particular degree would result in </a:t>
            </a:r>
            <a:r>
              <a:rPr lang="en-GB" altLang="en-US" b="1" dirty="0"/>
              <a:t>eligibility to register with the Health &amp; Care Professions Council to practice as a ‘diagnostic radiographer’. </a:t>
            </a:r>
            <a:r>
              <a:rPr lang="en-GB" altLang="en-US" b="0" dirty="0"/>
              <a:t>Like all health care professions that are registered with the HCPC, </a:t>
            </a:r>
            <a:r>
              <a:rPr lang="en-GB" altLang="en-US" b="1" dirty="0"/>
              <a:t>‘Diagnostic Radiographer’ is a ‘protected job title’ </a:t>
            </a:r>
            <a:r>
              <a:rPr lang="en-GB" altLang="en-US" b="0" dirty="0"/>
              <a:t>and you can only apply to works as one if you are on the relevant HCPC register</a:t>
            </a: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9503C3-F4EC-494F-8924-E9A7CEE3B495}" type="slidenum">
              <a:rPr lang="en-GB" altLang="en-US" smtClean="0"/>
              <a:pPr fontAlgn="base">
                <a:spcBef>
                  <a:spcPct val="0"/>
                </a:spcBef>
                <a:spcAft>
                  <a:spcPct val="0"/>
                </a:spcAft>
              </a:pPr>
              <a:t>3</a:t>
            </a:fld>
            <a:endParaRPr lang="en-GB" altLang="en-US"/>
          </a:p>
        </p:txBody>
      </p:sp>
    </p:spTree>
    <p:extLst>
      <p:ext uri="{BB962C8B-B14F-4D97-AF65-F5344CB8AC3E}">
        <p14:creationId xmlns:p14="http://schemas.microsoft.com/office/powerpoint/2010/main" val="365396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Talk 0.08</a:t>
            </a:r>
          </a:p>
          <a:p>
            <a:pPr eaLnBrk="1" hangingPunct="1">
              <a:spcBef>
                <a:spcPct val="0"/>
              </a:spcBef>
            </a:pPr>
            <a:endParaRPr lang="en-GB" altLang="en-US" dirty="0"/>
          </a:p>
          <a:p>
            <a:pPr eaLnBrk="1" hangingPunct="1">
              <a:spcBef>
                <a:spcPct val="0"/>
              </a:spcBef>
            </a:pPr>
            <a:r>
              <a:rPr lang="en-GB" altLang="en-US" b="1" dirty="0"/>
              <a:t>Hello Everyone and welcome to De Montfort University</a:t>
            </a:r>
          </a:p>
          <a:p>
            <a:pPr eaLnBrk="1" hangingPunct="1">
              <a:spcBef>
                <a:spcPct val="0"/>
              </a:spcBef>
            </a:pPr>
            <a:endParaRPr lang="en-GB" altLang="en-US" b="1" dirty="0"/>
          </a:p>
          <a:p>
            <a:pPr eaLnBrk="1" hangingPunct="1">
              <a:spcBef>
                <a:spcPct val="0"/>
              </a:spcBef>
            </a:pPr>
            <a:r>
              <a:rPr lang="en-GB" altLang="en-US" b="1" dirty="0"/>
              <a:t>Hopefully you’re all here to listen to me talk a little about Diagnostic Radiography which is a new degree programme that we are launching from September 2019.</a:t>
            </a:r>
          </a:p>
          <a:p>
            <a:pPr eaLnBrk="1" hangingPunct="1">
              <a:spcBef>
                <a:spcPct val="0"/>
              </a:spcBef>
            </a:pPr>
            <a:endParaRPr lang="en-GB" altLang="en-US" dirty="0"/>
          </a:p>
          <a:p>
            <a:pPr eaLnBrk="1" hangingPunct="1">
              <a:spcBef>
                <a:spcPct val="0"/>
              </a:spcBef>
            </a:pPr>
            <a:r>
              <a:rPr lang="en-GB" altLang="en-US" dirty="0"/>
              <a:t>This is just one of our healthcare degree programmes taught within the School of Allied Health Sciences and if it’s a professional healthcare degree you’re interested in, I would encourage you to visit the varies stands and related talks to understand which one sounds the most appealing to you.</a:t>
            </a:r>
          </a:p>
          <a:p>
            <a:pPr eaLnBrk="1" hangingPunct="1">
              <a:spcBef>
                <a:spcPct val="0"/>
              </a:spcBef>
            </a:pPr>
            <a:endParaRPr lang="en-GB" altLang="en-US" dirty="0"/>
          </a:p>
          <a:p>
            <a:pPr eaLnBrk="1" hangingPunct="1">
              <a:spcBef>
                <a:spcPct val="0"/>
              </a:spcBef>
            </a:pPr>
            <a:r>
              <a:rPr lang="en-GB" altLang="en-US" b="0" dirty="0"/>
              <a:t>Successful completion of this particular degree would result in </a:t>
            </a:r>
            <a:r>
              <a:rPr lang="en-GB" altLang="en-US" b="1" dirty="0"/>
              <a:t>eligibility to register with the Health &amp; Care Professions Council to practice as a ‘diagnostic radiographer’. </a:t>
            </a:r>
            <a:r>
              <a:rPr lang="en-GB" altLang="en-US" b="0" dirty="0"/>
              <a:t>Like all health care professions that are registered with the HCPC, </a:t>
            </a:r>
            <a:r>
              <a:rPr lang="en-GB" altLang="en-US" b="1" dirty="0"/>
              <a:t>‘Diagnostic Radiographer’ is a ‘protected job title’ </a:t>
            </a:r>
            <a:r>
              <a:rPr lang="en-GB" altLang="en-US" b="0" dirty="0"/>
              <a:t>and you can only apply to works as one if you are on the relevant HCPC register</a:t>
            </a: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9503C3-F4EC-494F-8924-E9A7CEE3B495}" type="slidenum">
              <a:rPr lang="en-GB" altLang="en-US" smtClean="0"/>
              <a:pPr fontAlgn="base">
                <a:spcBef>
                  <a:spcPct val="0"/>
                </a:spcBef>
                <a:spcAft>
                  <a:spcPct val="0"/>
                </a:spcAft>
              </a:pPr>
              <a:t>4</a:t>
            </a:fld>
            <a:endParaRPr lang="en-GB" altLang="en-US"/>
          </a:p>
        </p:txBody>
      </p:sp>
    </p:spTree>
    <p:extLst>
      <p:ext uri="{BB962C8B-B14F-4D97-AF65-F5344CB8AC3E}">
        <p14:creationId xmlns:p14="http://schemas.microsoft.com/office/powerpoint/2010/main" val="301488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Talk 0.08</a:t>
            </a:r>
          </a:p>
          <a:p>
            <a:pPr eaLnBrk="1" hangingPunct="1">
              <a:spcBef>
                <a:spcPct val="0"/>
              </a:spcBef>
            </a:pPr>
            <a:endParaRPr lang="en-GB" altLang="en-US" dirty="0"/>
          </a:p>
          <a:p>
            <a:pPr eaLnBrk="1" hangingPunct="1">
              <a:spcBef>
                <a:spcPct val="0"/>
              </a:spcBef>
            </a:pPr>
            <a:r>
              <a:rPr lang="en-GB" altLang="en-US" b="1" dirty="0"/>
              <a:t>Hello Everyone and welcome to De Montfort University</a:t>
            </a:r>
          </a:p>
          <a:p>
            <a:pPr eaLnBrk="1" hangingPunct="1">
              <a:spcBef>
                <a:spcPct val="0"/>
              </a:spcBef>
            </a:pPr>
            <a:endParaRPr lang="en-GB" altLang="en-US" b="1" dirty="0"/>
          </a:p>
          <a:p>
            <a:pPr eaLnBrk="1" hangingPunct="1">
              <a:spcBef>
                <a:spcPct val="0"/>
              </a:spcBef>
            </a:pPr>
            <a:r>
              <a:rPr lang="en-GB" altLang="en-US" b="1" dirty="0"/>
              <a:t>Hopefully you’re all here to listen to me talk a little about Diagnostic Radiography which is a new degree programme that we are launching from September 2019.</a:t>
            </a:r>
          </a:p>
          <a:p>
            <a:pPr eaLnBrk="1" hangingPunct="1">
              <a:spcBef>
                <a:spcPct val="0"/>
              </a:spcBef>
            </a:pPr>
            <a:endParaRPr lang="en-GB" altLang="en-US" dirty="0"/>
          </a:p>
          <a:p>
            <a:pPr eaLnBrk="1" hangingPunct="1">
              <a:spcBef>
                <a:spcPct val="0"/>
              </a:spcBef>
            </a:pPr>
            <a:r>
              <a:rPr lang="en-GB" altLang="en-US" dirty="0"/>
              <a:t>This is just one of our healthcare degree programmes taught within the School of Allied Health Sciences and if it’s a professional healthcare degree you’re interested in, I would encourage you to visit the varies stands and related talks to understand which one sounds the most appealing to you.</a:t>
            </a:r>
          </a:p>
          <a:p>
            <a:pPr eaLnBrk="1" hangingPunct="1">
              <a:spcBef>
                <a:spcPct val="0"/>
              </a:spcBef>
            </a:pPr>
            <a:endParaRPr lang="en-GB" altLang="en-US" dirty="0"/>
          </a:p>
          <a:p>
            <a:pPr eaLnBrk="1" hangingPunct="1">
              <a:spcBef>
                <a:spcPct val="0"/>
              </a:spcBef>
            </a:pPr>
            <a:r>
              <a:rPr lang="en-GB" altLang="en-US" b="0" dirty="0"/>
              <a:t>Successful completion of this particular degree would result in </a:t>
            </a:r>
            <a:r>
              <a:rPr lang="en-GB" altLang="en-US" b="1" dirty="0"/>
              <a:t>eligibility to register with the Health &amp; Care Professions Council to practice as a ‘diagnostic radiographer’. </a:t>
            </a:r>
            <a:r>
              <a:rPr lang="en-GB" altLang="en-US" b="0" dirty="0"/>
              <a:t>Like all health care professions that are registered with the HCPC, </a:t>
            </a:r>
            <a:r>
              <a:rPr lang="en-GB" altLang="en-US" b="1" dirty="0"/>
              <a:t>‘Diagnostic Radiographer’ is a ‘protected job title’ </a:t>
            </a:r>
            <a:r>
              <a:rPr lang="en-GB" altLang="en-US" b="0" dirty="0"/>
              <a:t>and you can only apply to works as one if you are on the relevant HCPC register</a:t>
            </a: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9503C3-F4EC-494F-8924-E9A7CEE3B495}" type="slidenum">
              <a:rPr lang="en-GB" altLang="en-US" smtClean="0"/>
              <a:pPr fontAlgn="base">
                <a:spcBef>
                  <a:spcPct val="0"/>
                </a:spcBef>
                <a:spcAft>
                  <a:spcPct val="0"/>
                </a:spcAft>
              </a:pPr>
              <a:t>6</a:t>
            </a:fld>
            <a:endParaRPr lang="en-GB" altLang="en-US"/>
          </a:p>
        </p:txBody>
      </p:sp>
    </p:spTree>
    <p:extLst>
      <p:ext uri="{BB962C8B-B14F-4D97-AF65-F5344CB8AC3E}">
        <p14:creationId xmlns:p14="http://schemas.microsoft.com/office/powerpoint/2010/main" val="386302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Talk 0.08</a:t>
            </a:r>
          </a:p>
          <a:p>
            <a:pPr eaLnBrk="1" hangingPunct="1">
              <a:spcBef>
                <a:spcPct val="0"/>
              </a:spcBef>
            </a:pPr>
            <a:endParaRPr lang="en-GB" altLang="en-US" dirty="0"/>
          </a:p>
          <a:p>
            <a:pPr eaLnBrk="1" hangingPunct="1">
              <a:spcBef>
                <a:spcPct val="0"/>
              </a:spcBef>
            </a:pPr>
            <a:r>
              <a:rPr lang="en-GB" altLang="en-US" b="1" dirty="0"/>
              <a:t>Hello Everyone and welcome to De Montfort University</a:t>
            </a:r>
          </a:p>
          <a:p>
            <a:pPr eaLnBrk="1" hangingPunct="1">
              <a:spcBef>
                <a:spcPct val="0"/>
              </a:spcBef>
            </a:pPr>
            <a:endParaRPr lang="en-GB" altLang="en-US" b="1" dirty="0"/>
          </a:p>
          <a:p>
            <a:pPr eaLnBrk="1" hangingPunct="1">
              <a:spcBef>
                <a:spcPct val="0"/>
              </a:spcBef>
            </a:pPr>
            <a:r>
              <a:rPr lang="en-GB" altLang="en-US" b="1" dirty="0"/>
              <a:t>Hopefully you’re all here to listen to me talk a little about Diagnostic Radiography which is a new degree programme that we are launching from September 2019.</a:t>
            </a:r>
          </a:p>
          <a:p>
            <a:pPr eaLnBrk="1" hangingPunct="1">
              <a:spcBef>
                <a:spcPct val="0"/>
              </a:spcBef>
            </a:pPr>
            <a:endParaRPr lang="en-GB" altLang="en-US" dirty="0"/>
          </a:p>
          <a:p>
            <a:pPr eaLnBrk="1" hangingPunct="1">
              <a:spcBef>
                <a:spcPct val="0"/>
              </a:spcBef>
            </a:pPr>
            <a:r>
              <a:rPr lang="en-GB" altLang="en-US" dirty="0"/>
              <a:t>This is just one of our healthcare degree programmes taught within the School of Allied Health Sciences and if it’s a professional healthcare degree you’re interested in, I would encourage you to visit the varies stands and related talks to understand which one sounds the most appealing to you.</a:t>
            </a:r>
          </a:p>
          <a:p>
            <a:pPr eaLnBrk="1" hangingPunct="1">
              <a:spcBef>
                <a:spcPct val="0"/>
              </a:spcBef>
            </a:pPr>
            <a:endParaRPr lang="en-GB" altLang="en-US" dirty="0"/>
          </a:p>
          <a:p>
            <a:pPr eaLnBrk="1" hangingPunct="1">
              <a:spcBef>
                <a:spcPct val="0"/>
              </a:spcBef>
            </a:pPr>
            <a:r>
              <a:rPr lang="en-GB" altLang="en-US" b="0" dirty="0"/>
              <a:t>Successful completion of this particular degree would result in </a:t>
            </a:r>
            <a:r>
              <a:rPr lang="en-GB" altLang="en-US" b="1" dirty="0"/>
              <a:t>eligibility to register with the Health &amp; Care Professions Council to practice as a ‘diagnostic radiographer’. </a:t>
            </a:r>
            <a:r>
              <a:rPr lang="en-GB" altLang="en-US" b="0" dirty="0"/>
              <a:t>Like all health care professions that are registered with the HCPC, </a:t>
            </a:r>
            <a:r>
              <a:rPr lang="en-GB" altLang="en-US" b="1" dirty="0"/>
              <a:t>‘Diagnostic Radiographer’ is a ‘protected job title’ </a:t>
            </a:r>
            <a:r>
              <a:rPr lang="en-GB" altLang="en-US" b="0" dirty="0"/>
              <a:t>and you can only apply to works as one if you are on the relevant HCPC register</a:t>
            </a: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9503C3-F4EC-494F-8924-E9A7CEE3B495}" type="slidenum">
              <a:rPr lang="en-GB" altLang="en-US" smtClean="0"/>
              <a:pPr fontAlgn="base">
                <a:spcBef>
                  <a:spcPct val="0"/>
                </a:spcBef>
                <a:spcAft>
                  <a:spcPct val="0"/>
                </a:spcAft>
              </a:pPr>
              <a:t>8</a:t>
            </a:fld>
            <a:endParaRPr lang="en-GB" altLang="en-US"/>
          </a:p>
        </p:txBody>
      </p:sp>
    </p:spTree>
    <p:extLst>
      <p:ext uri="{BB962C8B-B14F-4D97-AF65-F5344CB8AC3E}">
        <p14:creationId xmlns:p14="http://schemas.microsoft.com/office/powerpoint/2010/main" val="50584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Talk 0.08</a:t>
            </a:r>
          </a:p>
          <a:p>
            <a:pPr eaLnBrk="1" hangingPunct="1">
              <a:spcBef>
                <a:spcPct val="0"/>
              </a:spcBef>
            </a:pPr>
            <a:endParaRPr lang="en-GB" altLang="en-US" dirty="0"/>
          </a:p>
          <a:p>
            <a:pPr eaLnBrk="1" hangingPunct="1">
              <a:spcBef>
                <a:spcPct val="0"/>
              </a:spcBef>
            </a:pPr>
            <a:r>
              <a:rPr lang="en-GB" altLang="en-US" b="1" dirty="0"/>
              <a:t>Hello Everyone and welcome to De Montfort University</a:t>
            </a:r>
          </a:p>
          <a:p>
            <a:pPr eaLnBrk="1" hangingPunct="1">
              <a:spcBef>
                <a:spcPct val="0"/>
              </a:spcBef>
            </a:pPr>
            <a:endParaRPr lang="en-GB" altLang="en-US" b="1" dirty="0"/>
          </a:p>
          <a:p>
            <a:pPr eaLnBrk="1" hangingPunct="1">
              <a:spcBef>
                <a:spcPct val="0"/>
              </a:spcBef>
            </a:pPr>
            <a:r>
              <a:rPr lang="en-GB" altLang="en-US" b="1" dirty="0"/>
              <a:t>Hopefully you’re all here to listen to me talk a little about Diagnostic Radiography which is a new degree programme that we are launching from September 2019.</a:t>
            </a:r>
          </a:p>
          <a:p>
            <a:pPr eaLnBrk="1" hangingPunct="1">
              <a:spcBef>
                <a:spcPct val="0"/>
              </a:spcBef>
            </a:pPr>
            <a:endParaRPr lang="en-GB" altLang="en-US" dirty="0"/>
          </a:p>
          <a:p>
            <a:pPr eaLnBrk="1" hangingPunct="1">
              <a:spcBef>
                <a:spcPct val="0"/>
              </a:spcBef>
            </a:pPr>
            <a:r>
              <a:rPr lang="en-GB" altLang="en-US" dirty="0"/>
              <a:t>This is just one of our healthcare degree programmes taught within the School of Allied Health Sciences and if it’s a professional healthcare degree you’re interested in, I would encourage you to visit the varies stands and related talks to understand which one sounds the most appealing to you.</a:t>
            </a:r>
          </a:p>
          <a:p>
            <a:pPr eaLnBrk="1" hangingPunct="1">
              <a:spcBef>
                <a:spcPct val="0"/>
              </a:spcBef>
            </a:pPr>
            <a:endParaRPr lang="en-GB" altLang="en-US" dirty="0"/>
          </a:p>
          <a:p>
            <a:pPr eaLnBrk="1" hangingPunct="1">
              <a:spcBef>
                <a:spcPct val="0"/>
              </a:spcBef>
            </a:pPr>
            <a:r>
              <a:rPr lang="en-GB" altLang="en-US" b="0" dirty="0"/>
              <a:t>Successful completion of this particular degree would result in </a:t>
            </a:r>
            <a:r>
              <a:rPr lang="en-GB" altLang="en-US" b="1" dirty="0"/>
              <a:t>eligibility to register with the Health &amp; Care Professions Council to practice as a ‘diagnostic radiographer’. </a:t>
            </a:r>
            <a:r>
              <a:rPr lang="en-GB" altLang="en-US" b="0" dirty="0"/>
              <a:t>Like all health care professions that are registered with the HCPC, </a:t>
            </a:r>
            <a:r>
              <a:rPr lang="en-GB" altLang="en-US" b="1" dirty="0"/>
              <a:t>‘Diagnostic Radiographer’ is a ‘protected job title’ </a:t>
            </a:r>
            <a:r>
              <a:rPr lang="en-GB" altLang="en-US" b="0" dirty="0"/>
              <a:t>and you can only apply to works as one if you are on the relevant HCPC register</a:t>
            </a: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9503C3-F4EC-494F-8924-E9A7CEE3B495}" type="slidenum">
              <a:rPr lang="en-GB" altLang="en-US" smtClean="0"/>
              <a:pPr fontAlgn="base">
                <a:spcBef>
                  <a:spcPct val="0"/>
                </a:spcBef>
                <a:spcAft>
                  <a:spcPct val="0"/>
                </a:spcAft>
              </a:pPr>
              <a:t>9</a:t>
            </a:fld>
            <a:endParaRPr lang="en-GB" altLang="en-US"/>
          </a:p>
        </p:txBody>
      </p:sp>
    </p:spTree>
    <p:extLst>
      <p:ext uri="{BB962C8B-B14F-4D97-AF65-F5344CB8AC3E}">
        <p14:creationId xmlns:p14="http://schemas.microsoft.com/office/powerpoint/2010/main" val="35434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7FA0EA-A71F-4E91-88D3-5922BE282427}"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0B0036-BA51-4E08-AD82-43B9E7EC1912}"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369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FA0EA-A71F-4E91-88D3-5922BE282427}"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364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7FA0EA-A71F-4E91-88D3-5922BE282427}"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891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FA0EA-A71F-4E91-88D3-5922BE282427}"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97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7FA0EA-A71F-4E91-88D3-5922BE282427}"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546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17FA0EA-A71F-4E91-88D3-5922BE282427}"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471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FA0EA-A71F-4E91-88D3-5922BE282427}"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843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3FBF3-E706-431D-AA2A-CA13E8EFC82F}"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372277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13FBF3-E706-431D-AA2A-CA13E8EFC82F}"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205067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17FA0EA-A71F-4E91-88D3-5922BE282427}" type="datetimeFigureOut">
              <a:rPr lang="en-GB" smtClean="0"/>
              <a:t>13/05/2019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90B0036-BA51-4E08-AD82-43B9E7EC1912}" type="slidenum">
              <a:rPr lang="en-GB" smtClean="0"/>
              <a:t>‹#›</a:t>
            </a:fld>
            <a:endParaRPr lang="en-GB"/>
          </a:p>
        </p:txBody>
      </p:sp>
    </p:spTree>
    <p:extLst>
      <p:ext uri="{BB962C8B-B14F-4D97-AF65-F5344CB8AC3E}">
        <p14:creationId xmlns:p14="http://schemas.microsoft.com/office/powerpoint/2010/main" val="15362269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0" r:id="rId7"/>
    <p:sldLayoutId id="2147483668" r:id="rId8"/>
    <p:sldLayoutId id="2147483669"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placementhub.our.dmu.ac.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hyperlink" Target="https://higheredrevolution.com/from-ignorance-to-mastery-how-adults-learn-c1d44316e27b"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higheredrevolution.com/from-ignorance-to-mastery-how-adults-learn-c1d44316e27b"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rainingindustry.com/articles/e-learning/closing-the-competence-gap-preparing-young-professionals-for-the-workforce/" TargetMode="External"/><Relationship Id="rId2" Type="http://schemas.openxmlformats.org/officeDocument/2006/relationships/hyperlink" Target="https://higheredrevolution.com/from-ignorance-to-mastery-how-adults-learn-c1d44316e27b"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www.open.edu/openlearn/ocw/mod/oucontent/view.php?id=20113&amp;section=2"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www.leadershipacademy.nhs.uk/resources/healthcare-leadership-model/supporting-tools-resources/healthcare-leadership-model-360-degree-feedback-tool/"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9994" y="1787856"/>
            <a:ext cx="7997588" cy="3108543"/>
          </a:xfrm>
          <a:prstGeom prst="rect">
            <a:avLst/>
          </a:prstGeom>
          <a:noFill/>
        </p:spPr>
        <p:txBody>
          <a:bodyPr wrap="square" rtlCol="0">
            <a:spAutoFit/>
          </a:bodyPr>
          <a:lstStyle/>
          <a:p>
            <a:r>
              <a:rPr lang="en-GB" sz="2800" dirty="0">
                <a:solidFill>
                  <a:schemeClr val="bg1"/>
                </a:solidFill>
              </a:rPr>
              <a:t>Programme overview and outline</a:t>
            </a:r>
          </a:p>
          <a:p>
            <a:endParaRPr lang="en-GB" sz="2800" dirty="0">
              <a:solidFill>
                <a:schemeClr val="bg1"/>
              </a:solidFill>
            </a:endParaRPr>
          </a:p>
          <a:p>
            <a:r>
              <a:rPr lang="en-GB" sz="2800" dirty="0">
                <a:solidFill>
                  <a:schemeClr val="bg1"/>
                </a:solidFill>
              </a:rPr>
              <a:t>BSc (Hons) Diagnostic Radiography</a:t>
            </a:r>
          </a:p>
          <a:p>
            <a:endParaRPr lang="en-GB" sz="2800" dirty="0">
              <a:solidFill>
                <a:schemeClr val="bg1"/>
              </a:solidFill>
            </a:endParaRPr>
          </a:p>
          <a:p>
            <a:r>
              <a:rPr lang="en-GB" sz="2800" dirty="0">
                <a:solidFill>
                  <a:schemeClr val="bg1"/>
                </a:solidFill>
              </a:rPr>
              <a:t>Validation event – supporting background information</a:t>
            </a:r>
          </a:p>
          <a:p>
            <a:endParaRPr lang="en-GB" sz="2800" dirty="0">
              <a:solidFill>
                <a:schemeClr val="bg1"/>
              </a:solidFill>
            </a:endParaRPr>
          </a:p>
          <a:p>
            <a:r>
              <a:rPr lang="en-GB" sz="2800" dirty="0">
                <a:solidFill>
                  <a:schemeClr val="bg1"/>
                </a:solidFill>
              </a:rPr>
              <a:t>Chris M Alvey</a:t>
            </a:r>
          </a:p>
        </p:txBody>
      </p:sp>
    </p:spTree>
    <p:extLst>
      <p:ext uri="{BB962C8B-B14F-4D97-AF65-F5344CB8AC3E}">
        <p14:creationId xmlns:p14="http://schemas.microsoft.com/office/powerpoint/2010/main" val="243116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3033" y="376283"/>
            <a:ext cx="8252346" cy="1323439"/>
          </a:xfrm>
          <a:prstGeom prst="rect">
            <a:avLst/>
          </a:prstGeom>
        </p:spPr>
        <p:txBody>
          <a:bodyPr wrap="square">
            <a:spAutoFit/>
          </a:bodyPr>
          <a:lstStyle/>
          <a:p>
            <a:pPr algn="ctr"/>
            <a:r>
              <a:rPr lang="en-GB" sz="4000" dirty="0"/>
              <a:t>Support for clinical placement</a:t>
            </a:r>
            <a:br>
              <a:rPr lang="en-GB" sz="4000" dirty="0"/>
            </a:br>
            <a:r>
              <a:rPr lang="en-GB" sz="4000" dirty="0">
                <a:cs typeface="Calibri Light"/>
              </a:rPr>
              <a:t>The </a:t>
            </a:r>
            <a:r>
              <a:rPr lang="en-GB" sz="4000" dirty="0" smtClean="0">
                <a:cs typeface="Calibri Light"/>
              </a:rPr>
              <a:t>assessments and documentation</a:t>
            </a:r>
            <a:endParaRPr lang="en-GB" sz="4000" dirty="0"/>
          </a:p>
        </p:txBody>
      </p:sp>
      <p:sp>
        <p:nvSpPr>
          <p:cNvPr id="3" name="Content Placeholder 4"/>
          <p:cNvSpPr txBox="1">
            <a:spLocks/>
          </p:cNvSpPr>
          <p:nvPr/>
        </p:nvSpPr>
        <p:spPr>
          <a:xfrm>
            <a:off x="746077" y="1689872"/>
            <a:ext cx="10972800" cy="4525963"/>
          </a:xfrm>
          <a:prstGeom prst="rect">
            <a:avLst/>
          </a:prstGeom>
        </p:spPr>
        <p:txBody>
          <a:bodyPr>
            <a:normAutofit lnSpcReduction="10000"/>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sz="3600" dirty="0" smtClean="0"/>
              <a:t>Practice Placement Guide</a:t>
            </a:r>
          </a:p>
          <a:p>
            <a:r>
              <a:rPr lang="en-US" sz="3600" dirty="0" smtClean="0"/>
              <a:t>Clinical Practice Assessment Document</a:t>
            </a:r>
            <a:endParaRPr lang="en-US" sz="3600" dirty="0" smtClean="0">
              <a:cs typeface="Calibri"/>
            </a:endParaRPr>
          </a:p>
          <a:p>
            <a:pPr lvl="1"/>
            <a:r>
              <a:rPr lang="en-US" sz="3066" dirty="0" smtClean="0">
                <a:cs typeface="Calibri"/>
              </a:rPr>
              <a:t>In three parts</a:t>
            </a:r>
          </a:p>
          <a:p>
            <a:pPr marL="1409673" lvl="2" indent="-342900">
              <a:buFont typeface="+mj-lt"/>
              <a:buAutoNum type="arabicPeriod"/>
            </a:pPr>
            <a:r>
              <a:rPr lang="en-US" sz="2667" dirty="0" smtClean="0">
                <a:cs typeface="Calibri"/>
              </a:rPr>
              <a:t>The Standards of Proficiency – split across 3 years</a:t>
            </a:r>
          </a:p>
          <a:p>
            <a:pPr marL="1409673" lvl="2" indent="-342900">
              <a:buFont typeface="+mj-lt"/>
              <a:buAutoNum type="arabicPeriod"/>
            </a:pPr>
            <a:r>
              <a:rPr lang="en-US" sz="2667" dirty="0" smtClean="0">
                <a:cs typeface="Calibri"/>
              </a:rPr>
              <a:t>Technical skills</a:t>
            </a:r>
          </a:p>
          <a:p>
            <a:pPr marL="1409673" lvl="2" indent="-342900">
              <a:buFont typeface="+mj-lt"/>
              <a:buAutoNum type="arabicPeriod"/>
            </a:pPr>
            <a:r>
              <a:rPr lang="en-US" sz="2667" dirty="0" smtClean="0">
                <a:cs typeface="Calibri"/>
              </a:rPr>
              <a:t>Practical care skills</a:t>
            </a:r>
          </a:p>
          <a:p>
            <a:r>
              <a:rPr lang="en-GB" sz="3600" dirty="0" smtClean="0"/>
              <a:t>The Record of Clinical Experience – this is the students record of their development</a:t>
            </a:r>
            <a:endParaRPr lang="en-GB" sz="3600" dirty="0"/>
          </a:p>
        </p:txBody>
      </p:sp>
    </p:spTree>
    <p:extLst>
      <p:ext uri="{BB962C8B-B14F-4D97-AF65-F5344CB8AC3E}">
        <p14:creationId xmlns:p14="http://schemas.microsoft.com/office/powerpoint/2010/main" val="365616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3033" y="376283"/>
            <a:ext cx="8252346" cy="1323439"/>
          </a:xfrm>
          <a:prstGeom prst="rect">
            <a:avLst/>
          </a:prstGeom>
        </p:spPr>
        <p:txBody>
          <a:bodyPr wrap="square">
            <a:spAutoFit/>
          </a:bodyPr>
          <a:lstStyle/>
          <a:p>
            <a:pPr algn="ctr"/>
            <a:r>
              <a:rPr lang="en-GB" sz="4000" dirty="0"/>
              <a:t>Support for clinical placement</a:t>
            </a:r>
            <a:br>
              <a:rPr lang="en-GB" sz="4000" dirty="0"/>
            </a:br>
            <a:r>
              <a:rPr lang="en-GB" sz="4000" dirty="0" smtClean="0">
                <a:cs typeface="Calibri Light"/>
              </a:rPr>
              <a:t>Assessment of competence</a:t>
            </a:r>
            <a:endParaRPr lang="en-GB" sz="4000" dirty="0"/>
          </a:p>
        </p:txBody>
      </p:sp>
      <p:sp>
        <p:nvSpPr>
          <p:cNvPr id="3" name="Content Placeholder 4"/>
          <p:cNvSpPr txBox="1">
            <a:spLocks/>
          </p:cNvSpPr>
          <p:nvPr/>
        </p:nvSpPr>
        <p:spPr>
          <a:xfrm>
            <a:off x="232013" y="1822833"/>
            <a:ext cx="11600596" cy="4410677"/>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sz="3200" dirty="0" smtClean="0"/>
              <a:t>Put simply, is the student able to demonstrate the activity or task to a level that is appropriate for their level of training? It does not need to be a perfect, but should demonstrate the skills necessary for safe and effective care – this should be in conjunction with any development plans or discussions that have led up to this point.</a:t>
            </a:r>
          </a:p>
          <a:p>
            <a:r>
              <a:rPr lang="en-GB" sz="3200" dirty="0" smtClean="0"/>
              <a:t>Students need to be able to demonstrate linking theory to practice across all years – your role is key to this in your questioning and discussions with the student</a:t>
            </a:r>
            <a:endParaRPr lang="en-GB" sz="3200" dirty="0"/>
          </a:p>
        </p:txBody>
      </p:sp>
    </p:spTree>
    <p:extLst>
      <p:ext uri="{BB962C8B-B14F-4D97-AF65-F5344CB8AC3E}">
        <p14:creationId xmlns:p14="http://schemas.microsoft.com/office/powerpoint/2010/main" val="290202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4026" y="678555"/>
            <a:ext cx="7551939" cy="646331"/>
          </a:xfrm>
          <a:prstGeom prst="rect">
            <a:avLst/>
          </a:prstGeom>
        </p:spPr>
        <p:txBody>
          <a:bodyPr wrap="none">
            <a:spAutoFit/>
          </a:bodyPr>
          <a:lstStyle/>
          <a:p>
            <a:r>
              <a:rPr lang="en-US" sz="3600" dirty="0">
                <a:cs typeface="Calibri"/>
              </a:rPr>
              <a:t>The Standards of </a:t>
            </a:r>
            <a:r>
              <a:rPr lang="en-US" sz="3600" dirty="0" smtClean="0">
                <a:cs typeface="Calibri"/>
              </a:rPr>
              <a:t>Proficiency: Section 1 </a:t>
            </a:r>
            <a:endParaRPr lang="en-GB" sz="3600" dirty="0"/>
          </a:p>
        </p:txBody>
      </p:sp>
      <p:sp>
        <p:nvSpPr>
          <p:cNvPr id="3" name="Content Placeholder 4"/>
          <p:cNvSpPr txBox="1">
            <a:spLocks/>
          </p:cNvSpPr>
          <p:nvPr/>
        </p:nvSpPr>
        <p:spPr>
          <a:xfrm>
            <a:off x="609771" y="1526099"/>
            <a:ext cx="10972800" cy="4525963"/>
          </a:xfrm>
          <a:prstGeom prst="rect">
            <a:avLst/>
          </a:prstGeom>
        </p:spPr>
        <p:txBody>
          <a:bodyPr>
            <a:normAutofit lnSpcReduction="10000"/>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sz="3200" dirty="0" smtClean="0"/>
              <a:t>The HCPC set criteria which the applicant must be able to demonstrate, hence, within the year 3 CPAD, students will demonstrate all of the proficiencies. Year 1 and 2, therefore, should be thought of as continuous assessment.</a:t>
            </a:r>
          </a:p>
          <a:p>
            <a:r>
              <a:rPr lang="en-GB" sz="3200" dirty="0"/>
              <a:t>Within the Year 1 CPAD these competencies are found on pages 13-20</a:t>
            </a:r>
          </a:p>
          <a:p>
            <a:r>
              <a:rPr lang="en-GB" sz="3200" dirty="0"/>
              <a:t>Students should aim to get these signed off by a clinical assessor, who will determine if they are competent in these, according to their level of academic training.</a:t>
            </a:r>
          </a:p>
          <a:p>
            <a:endParaRPr lang="en-GB" sz="3200" dirty="0"/>
          </a:p>
        </p:txBody>
      </p:sp>
    </p:spTree>
    <p:extLst>
      <p:ext uri="{BB962C8B-B14F-4D97-AF65-F5344CB8AC3E}">
        <p14:creationId xmlns:p14="http://schemas.microsoft.com/office/powerpoint/2010/main" val="370216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0" y="608295"/>
            <a:ext cx="10536072" cy="1938992"/>
          </a:xfrm>
          <a:prstGeom prst="rect">
            <a:avLst/>
          </a:prstGeom>
        </p:spPr>
        <p:txBody>
          <a:bodyPr wrap="square">
            <a:spAutoFit/>
          </a:bodyPr>
          <a:lstStyle/>
          <a:p>
            <a:pPr algn="ctr"/>
            <a:r>
              <a:rPr lang="en-GB" sz="4000" dirty="0"/>
              <a:t>Support for clinical placement</a:t>
            </a:r>
            <a:br>
              <a:rPr lang="en-GB" sz="4000" dirty="0"/>
            </a:br>
            <a:r>
              <a:rPr lang="en-GB" sz="4000" dirty="0" smtClean="0">
                <a:cs typeface="Calibri Light"/>
              </a:rPr>
              <a:t>Assessment of competence – technical skills: Section 2</a:t>
            </a:r>
            <a:endParaRPr lang="en-GB" sz="4000" dirty="0"/>
          </a:p>
        </p:txBody>
      </p:sp>
      <p:sp>
        <p:nvSpPr>
          <p:cNvPr id="3" name="Content Placeholder 4"/>
          <p:cNvSpPr txBox="1">
            <a:spLocks/>
          </p:cNvSpPr>
          <p:nvPr/>
        </p:nvSpPr>
        <p:spPr>
          <a:xfrm>
            <a:off x="327544" y="2547287"/>
            <a:ext cx="11682483" cy="4410677"/>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sz="3200" dirty="0" smtClean="0"/>
              <a:t>Students should be adding evidence of their experience, which should include a range of radiographic practice areas, in year 1 students are assessed on 5 areas of radiographic practice</a:t>
            </a:r>
          </a:p>
          <a:p>
            <a:r>
              <a:rPr lang="en-GB" sz="3200" dirty="0" smtClean="0"/>
              <a:t>Upper limb, lower limb, vertebral column, thorax, abdomen / pelvis (</a:t>
            </a:r>
            <a:r>
              <a:rPr lang="en-GB" sz="3200" dirty="0" err="1" smtClean="0"/>
              <a:t>inc</a:t>
            </a:r>
            <a:r>
              <a:rPr lang="en-GB" sz="3200" dirty="0" smtClean="0"/>
              <a:t> hips)</a:t>
            </a:r>
          </a:p>
          <a:p>
            <a:r>
              <a:rPr lang="en-GB" sz="3200" dirty="0" smtClean="0"/>
              <a:t>Students are required to pass these practical technical skills</a:t>
            </a:r>
            <a:endParaRPr lang="en-GB" sz="3200" dirty="0"/>
          </a:p>
        </p:txBody>
      </p:sp>
    </p:spTree>
    <p:extLst>
      <p:ext uri="{BB962C8B-B14F-4D97-AF65-F5344CB8AC3E}">
        <p14:creationId xmlns:p14="http://schemas.microsoft.com/office/powerpoint/2010/main" val="70420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0" y="608295"/>
            <a:ext cx="10536072" cy="1938992"/>
          </a:xfrm>
          <a:prstGeom prst="rect">
            <a:avLst/>
          </a:prstGeom>
        </p:spPr>
        <p:txBody>
          <a:bodyPr wrap="square">
            <a:spAutoFit/>
          </a:bodyPr>
          <a:lstStyle/>
          <a:p>
            <a:pPr algn="ctr"/>
            <a:r>
              <a:rPr lang="en-GB" sz="4000" dirty="0"/>
              <a:t>Support for clinical placement</a:t>
            </a:r>
            <a:br>
              <a:rPr lang="en-GB" sz="4000" dirty="0"/>
            </a:br>
            <a:r>
              <a:rPr lang="en-GB" sz="4000" dirty="0" smtClean="0">
                <a:cs typeface="Calibri Light"/>
              </a:rPr>
              <a:t>Assessment of competence – practical care skills: Section </a:t>
            </a:r>
            <a:r>
              <a:rPr lang="en-GB" sz="4000" dirty="0">
                <a:cs typeface="Calibri Light"/>
              </a:rPr>
              <a:t>3</a:t>
            </a:r>
            <a:endParaRPr lang="en-GB" sz="4000" dirty="0"/>
          </a:p>
        </p:txBody>
      </p:sp>
      <p:sp>
        <p:nvSpPr>
          <p:cNvPr id="3" name="Content Placeholder 4"/>
          <p:cNvSpPr txBox="1">
            <a:spLocks/>
          </p:cNvSpPr>
          <p:nvPr/>
        </p:nvSpPr>
        <p:spPr>
          <a:xfrm>
            <a:off x="327544" y="2547287"/>
            <a:ext cx="11682483" cy="4410677"/>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sz="3200" dirty="0" smtClean="0"/>
              <a:t>This section is about the day to day operational aspects of hospital radiographic practice.</a:t>
            </a:r>
          </a:p>
          <a:p>
            <a:r>
              <a:rPr lang="en-GB" sz="3200" dirty="0" smtClean="0"/>
              <a:t>It includes mandatory training records, communications, and other aspects related to patient care</a:t>
            </a:r>
            <a:endParaRPr lang="en-GB" sz="3200" dirty="0"/>
          </a:p>
        </p:txBody>
      </p:sp>
    </p:spTree>
    <p:extLst>
      <p:ext uri="{BB962C8B-B14F-4D97-AF65-F5344CB8AC3E}">
        <p14:creationId xmlns:p14="http://schemas.microsoft.com/office/powerpoint/2010/main" val="240580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4026" y="678555"/>
            <a:ext cx="5604291" cy="646331"/>
          </a:xfrm>
          <a:prstGeom prst="rect">
            <a:avLst/>
          </a:prstGeom>
        </p:spPr>
        <p:txBody>
          <a:bodyPr wrap="none">
            <a:spAutoFit/>
          </a:bodyPr>
          <a:lstStyle/>
          <a:p>
            <a:r>
              <a:rPr lang="en-US" sz="3600" dirty="0">
                <a:cs typeface="Calibri"/>
              </a:rPr>
              <a:t>The Standards of Proficiency </a:t>
            </a:r>
            <a:endParaRPr lang="en-GB" sz="3600" dirty="0"/>
          </a:p>
        </p:txBody>
      </p:sp>
      <p:sp>
        <p:nvSpPr>
          <p:cNvPr id="3" name="Content Placeholder 4"/>
          <p:cNvSpPr txBox="1">
            <a:spLocks/>
          </p:cNvSpPr>
          <p:nvPr/>
        </p:nvSpPr>
        <p:spPr>
          <a:xfrm>
            <a:off x="609771" y="1526099"/>
            <a:ext cx="10972800" cy="4525963"/>
          </a:xfrm>
          <a:prstGeom prst="rect">
            <a:avLst/>
          </a:prstGeom>
        </p:spPr>
        <p:txBody>
          <a:bodyPr>
            <a:normAutofit fontScale="92500" lnSpcReduction="10000"/>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smtClean="0"/>
              <a:t>If students are not deemed competent, then a developmental action plan needs to be completed, which should be retained by the student in their Record of Clinical Experience (RCE)</a:t>
            </a:r>
          </a:p>
          <a:p>
            <a:r>
              <a:rPr lang="en-GB" dirty="0" smtClean="0"/>
              <a:t>In the RCE there is the facility to record all discussions and tutorial sessions, as well as the range of clinical practice experience they are exposed to.</a:t>
            </a:r>
          </a:p>
          <a:p>
            <a:pPr marL="0" indent="0">
              <a:buNone/>
            </a:pPr>
            <a:endParaRPr lang="en-GB" dirty="0"/>
          </a:p>
        </p:txBody>
      </p:sp>
    </p:spTree>
    <p:extLst>
      <p:ext uri="{BB962C8B-B14F-4D97-AF65-F5344CB8AC3E}">
        <p14:creationId xmlns:p14="http://schemas.microsoft.com/office/powerpoint/2010/main" val="851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609771" y="1526099"/>
            <a:ext cx="10972800" cy="4525963"/>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smtClean="0"/>
              <a:t>So what does clinical supervision look like?</a:t>
            </a:r>
          </a:p>
          <a:p>
            <a:r>
              <a:rPr lang="en-GB" dirty="0" smtClean="0"/>
              <a:t>What does assessment look like?</a:t>
            </a:r>
          </a:p>
          <a:p>
            <a:r>
              <a:rPr lang="en-GB" dirty="0" smtClean="0"/>
              <a:t>The mentor hub</a:t>
            </a:r>
          </a:p>
          <a:p>
            <a:pPr lvl="1"/>
            <a:r>
              <a:rPr lang="en-GB" dirty="0">
                <a:hlinkClick r:id="rId2"/>
              </a:rPr>
              <a:t>http://placementhub.our.dmu.ac.uk/</a:t>
            </a:r>
            <a:endParaRPr lang="en-GB" dirty="0" smtClean="0"/>
          </a:p>
          <a:p>
            <a:pPr marL="0" indent="0">
              <a:buNone/>
            </a:pPr>
            <a:endParaRPr lang="en-GB" dirty="0"/>
          </a:p>
        </p:txBody>
      </p:sp>
    </p:spTree>
    <p:extLst>
      <p:ext uri="{BB962C8B-B14F-4D97-AF65-F5344CB8AC3E}">
        <p14:creationId xmlns:p14="http://schemas.microsoft.com/office/powerpoint/2010/main" val="290736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57" y="1368632"/>
            <a:ext cx="3552703" cy="4106882"/>
          </a:xfrm>
        </p:spPr>
        <p:txBody>
          <a:bodyPr anchor="ctr">
            <a:normAutofit/>
          </a:bodyPr>
          <a:lstStyle/>
          <a:p>
            <a:r>
              <a:rPr lang="en-GB" sz="3600" dirty="0">
                <a:solidFill>
                  <a:schemeClr val="tx2">
                    <a:lumMod val="75000"/>
                  </a:schemeClr>
                </a:solidFill>
              </a:rPr>
              <a:t>How do we define competence?</a:t>
            </a:r>
          </a:p>
        </p:txBody>
      </p:sp>
      <p:graphicFrame>
        <p:nvGraphicFramePr>
          <p:cNvPr id="5" name="Content Placeholder 2">
            <a:extLst>
              <a:ext uri="{FF2B5EF4-FFF2-40B4-BE49-F238E27FC236}">
                <a16:creationId xmlns:a16="http://schemas.microsoft.com/office/drawing/2014/main" id="{181A3D40-6F40-4D6A-96B3-C7A79C445DFA}"/>
              </a:ext>
            </a:extLst>
          </p:cNvPr>
          <p:cNvGraphicFramePr>
            <a:graphicFrameLocks noGrp="1"/>
          </p:cNvGraphicFramePr>
          <p:nvPr>
            <p:ph idx="1"/>
            <p:extLst/>
          </p:nvPr>
        </p:nvGraphicFramePr>
        <p:xfrm>
          <a:off x="4053912" y="412601"/>
          <a:ext cx="7908388" cy="6172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97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076" y="278124"/>
            <a:ext cx="8288032" cy="1096316"/>
          </a:xfrm>
        </p:spPr>
        <p:txBody>
          <a:bodyPr vert="horz" lIns="91440" tIns="45720" rIns="91440" bIns="45720" rtlCol="0" anchor="b">
            <a:normAutofit/>
          </a:bodyPr>
          <a:lstStyle/>
          <a:p>
            <a:pPr algn="ctr">
              <a:lnSpc>
                <a:spcPct val="90000"/>
              </a:lnSpc>
            </a:pPr>
            <a:r>
              <a:rPr lang="en-US" sz="3400" kern="1200" dirty="0">
                <a:solidFill>
                  <a:schemeClr val="accent1"/>
                </a:solidFill>
                <a:latin typeface="+mj-lt"/>
                <a:ea typeface="+mj-ea"/>
                <a:cs typeface="+mj-cs"/>
              </a:rPr>
              <a:t>Competence – a four stage approach – Burch</a:t>
            </a:r>
          </a:p>
        </p:txBody>
      </p:sp>
      <p:pic>
        <p:nvPicPr>
          <p:cNvPr id="20" name="Picture 20" descr="A picture containing screenshot&#10;&#10;Description generated with high confidence">
            <a:extLst>
              <a:ext uri="{FF2B5EF4-FFF2-40B4-BE49-F238E27FC236}">
                <a16:creationId xmlns:a16="http://schemas.microsoft.com/office/drawing/2014/main" id="{58A0C668-F75E-4B65-8ADE-709DDB319969}"/>
              </a:ext>
            </a:extLst>
          </p:cNvPr>
          <p:cNvPicPr>
            <a:picLocks noGrp="1" noChangeAspect="1"/>
          </p:cNvPicPr>
          <p:nvPr>
            <p:ph idx="1"/>
          </p:nvPr>
        </p:nvPicPr>
        <p:blipFill>
          <a:blip r:embed="rId2"/>
          <a:stretch>
            <a:fillRect/>
          </a:stretch>
        </p:blipFill>
        <p:spPr>
          <a:xfrm>
            <a:off x="1863677" y="1374440"/>
            <a:ext cx="9912829" cy="4929279"/>
          </a:xfrm>
          <a:prstGeom prst="rect">
            <a:avLst/>
          </a:prstGeom>
        </p:spPr>
      </p:pic>
      <p:sp>
        <p:nvSpPr>
          <p:cNvPr id="6" name="TextBox 5">
            <a:extLst>
              <a:ext uri="{FF2B5EF4-FFF2-40B4-BE49-F238E27FC236}">
                <a16:creationId xmlns:a16="http://schemas.microsoft.com/office/drawing/2014/main" id="{B93C1BF8-9320-4789-8D8B-0DAEC36B8B00}"/>
              </a:ext>
            </a:extLst>
          </p:cNvPr>
          <p:cNvSpPr txBox="1"/>
          <p:nvPr/>
        </p:nvSpPr>
        <p:spPr>
          <a:xfrm>
            <a:off x="484910" y="5805055"/>
            <a:ext cx="3325091"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3"/>
              </a:rPr>
              <a:t>https://higheredrevolution.com/from-ignorance-to-mastery-how-adults-learn-c1d44316e27b</a:t>
            </a:r>
            <a:r>
              <a:rPr lang="en-US" sz="1400"/>
              <a:t>, accessed 28th Jan 2019</a:t>
            </a:r>
          </a:p>
        </p:txBody>
      </p:sp>
    </p:spTree>
    <p:extLst>
      <p:ext uri="{BB962C8B-B14F-4D97-AF65-F5344CB8AC3E}">
        <p14:creationId xmlns:p14="http://schemas.microsoft.com/office/powerpoint/2010/main" val="198457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AA11-6D09-4161-92D1-A4A72CCD35C7}"/>
              </a:ext>
            </a:extLst>
          </p:cNvPr>
          <p:cNvSpPr>
            <a:spLocks noGrp="1"/>
          </p:cNvSpPr>
          <p:nvPr>
            <p:ph type="title"/>
          </p:nvPr>
        </p:nvSpPr>
        <p:spPr>
          <a:xfrm>
            <a:off x="156648" y="595745"/>
            <a:ext cx="2056139" cy="5175624"/>
          </a:xfrm>
        </p:spPr>
        <p:txBody>
          <a:bodyPr anchor="ctr">
            <a:normAutofit/>
          </a:bodyPr>
          <a:lstStyle/>
          <a:p>
            <a:r>
              <a:rPr lang="en-US" sz="3600" dirty="0">
                <a:solidFill>
                  <a:schemeClr val="tx2"/>
                </a:solidFill>
              </a:rPr>
              <a:t>The four stages</a:t>
            </a:r>
          </a:p>
        </p:txBody>
      </p:sp>
      <p:sp>
        <p:nvSpPr>
          <p:cNvPr id="3" name="Content Placeholder 2">
            <a:extLst>
              <a:ext uri="{FF2B5EF4-FFF2-40B4-BE49-F238E27FC236}">
                <a16:creationId xmlns:a16="http://schemas.microsoft.com/office/drawing/2014/main" id="{29151A47-0630-46BA-9B81-4F166C4C0EB3}"/>
              </a:ext>
            </a:extLst>
          </p:cNvPr>
          <p:cNvSpPr>
            <a:spLocks noGrp="1"/>
          </p:cNvSpPr>
          <p:nvPr>
            <p:ph idx="1"/>
          </p:nvPr>
        </p:nvSpPr>
        <p:spPr>
          <a:xfrm>
            <a:off x="2212787" y="550045"/>
            <a:ext cx="9818764" cy="5175624"/>
          </a:xfrm>
        </p:spPr>
        <p:txBody>
          <a:bodyPr vert="horz" lIns="91440" tIns="45720" rIns="91440" bIns="45720" rtlCol="0" anchor="ctr">
            <a:noAutofit/>
          </a:bodyPr>
          <a:lstStyle/>
          <a:p>
            <a:pPr marL="0" indent="0">
              <a:lnSpc>
                <a:spcPct val="114999"/>
              </a:lnSpc>
              <a:buNone/>
            </a:pPr>
            <a:r>
              <a:rPr lang="en-US" sz="2000" dirty="0"/>
              <a:t>Conscious incompetence, when people are aware of what they don’t know. New students to clinical practice can be overwhelmed by how much they don’t know or understand, which makes them unproductive. Although they sometimes appear uninterested, the students may, in reality, be frustrated by how much they don’t know, as well as the fact that they </a:t>
            </a:r>
            <a:r>
              <a:rPr lang="en-US" sz="2000" b="1" i="1" dirty="0"/>
              <a:t>may</a:t>
            </a:r>
            <a:r>
              <a:rPr lang="en-US" sz="2000" dirty="0"/>
              <a:t> not be being effectively trained and have no idea how to reach out for help.</a:t>
            </a:r>
            <a:endParaRPr lang="en-US" sz="1100" dirty="0"/>
          </a:p>
          <a:p>
            <a:pPr marL="0" indent="0">
              <a:lnSpc>
                <a:spcPct val="114999"/>
              </a:lnSpc>
              <a:buNone/>
            </a:pPr>
            <a:r>
              <a:rPr lang="en-US" sz="2000" dirty="0"/>
              <a:t>Unconscious incompetence, when people assume that they know something but, in fact, they do not. Ironically, this type of incompetence can set in just as students begin to learn about the role, and the duties and expectations, and how to undertake their role. </a:t>
            </a:r>
          </a:p>
          <a:p>
            <a:pPr marL="0" indent="0">
              <a:lnSpc>
                <a:spcPct val="114999"/>
              </a:lnSpc>
              <a:buNone/>
            </a:pPr>
            <a:r>
              <a:rPr lang="en-US" sz="2000" dirty="0"/>
              <a:t>Training that consists of cramming as much information as possible is not only ineffective in promoting knowledge retention, but it can also trigger a bigger danger: Having completed the training, students (and experienced employees, as well) may incorrectly believe they truly know the information. Instead, they are unconsciously incompetent, which can lead to serious errors, dissatisfied patients, colleagues,  and even safety issues.</a:t>
            </a:r>
          </a:p>
        </p:txBody>
      </p:sp>
      <p:sp>
        <p:nvSpPr>
          <p:cNvPr id="4" name="TextBox 3">
            <a:extLst>
              <a:ext uri="{FF2B5EF4-FFF2-40B4-BE49-F238E27FC236}">
                <a16:creationId xmlns:a16="http://schemas.microsoft.com/office/drawing/2014/main" id="{3CE61E87-CDDE-4C77-8090-5DDD7D85EF68}"/>
              </a:ext>
            </a:extLst>
          </p:cNvPr>
          <p:cNvSpPr txBox="1"/>
          <p:nvPr/>
        </p:nvSpPr>
        <p:spPr>
          <a:xfrm>
            <a:off x="69272" y="5943600"/>
            <a:ext cx="3851564"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2"/>
              </a:rPr>
              <a:t>https://higheredrevolution.com/from-ignorance-to-mastery-how-adults-learn-c1d44316e27b</a:t>
            </a:r>
            <a:r>
              <a:rPr lang="en-US" sz="1400"/>
              <a:t>, accessed 28th Jan 2019</a:t>
            </a:r>
          </a:p>
        </p:txBody>
      </p:sp>
    </p:spTree>
    <p:extLst>
      <p:ext uri="{BB962C8B-B14F-4D97-AF65-F5344CB8AC3E}">
        <p14:creationId xmlns:p14="http://schemas.microsoft.com/office/powerpoint/2010/main" val="223925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2" y="1508787"/>
            <a:ext cx="10945216" cy="4524315"/>
          </a:xfrm>
          <a:prstGeom prst="rect">
            <a:avLst/>
          </a:prstGeom>
        </p:spPr>
        <p:txBody>
          <a:bodyPr wrap="square">
            <a:spAutoFit/>
          </a:bodyPr>
          <a:lstStyle/>
          <a:p>
            <a:r>
              <a:rPr lang="en-US" sz="2400" dirty="0"/>
              <a:t>The programme has at its heart two key philosophies:</a:t>
            </a:r>
          </a:p>
          <a:p>
            <a:pPr marL="342891" indent="-342891">
              <a:buFont typeface="+mj-lt"/>
              <a:buAutoNum type="arabicPeriod"/>
            </a:pPr>
            <a:r>
              <a:rPr lang="en-US" sz="2400" dirty="0"/>
              <a:t>To recruit candidates who are academically capable of undertaking the programme</a:t>
            </a:r>
          </a:p>
          <a:p>
            <a:pPr marL="342891" indent="-342891">
              <a:buFont typeface="+mj-lt"/>
              <a:buAutoNum type="arabicPeriod"/>
            </a:pPr>
            <a:r>
              <a:rPr lang="en-US" sz="2400" dirty="0"/>
              <a:t>To produce graduates who are going to be compassionate to patients (in keeping with the NHS Constitution)</a:t>
            </a:r>
          </a:p>
          <a:p>
            <a:endParaRPr lang="en-GB" sz="2400" dirty="0"/>
          </a:p>
          <a:p>
            <a:r>
              <a:rPr lang="en-GB" sz="2400" dirty="0"/>
              <a:t>Programme supported by University executive</a:t>
            </a:r>
          </a:p>
          <a:p>
            <a:r>
              <a:rPr lang="en-GB" sz="2400" dirty="0"/>
              <a:t>3 year full time undergraduate programme</a:t>
            </a:r>
          </a:p>
          <a:p>
            <a:r>
              <a:rPr lang="en-GB" sz="2400" dirty="0"/>
              <a:t>Successful completion will enable graduates to apply for HCPC registration</a:t>
            </a:r>
          </a:p>
          <a:p>
            <a:r>
              <a:rPr lang="en-GB" sz="2400" dirty="0"/>
              <a:t>Programme has been mapped to HCPC Standards of Proficiency, the Society and College of Radiographers Framework, and QAA benchmark statements</a:t>
            </a:r>
          </a:p>
          <a:p>
            <a:r>
              <a:rPr lang="en-GB" sz="2400" dirty="0"/>
              <a:t>Programme split between clinical and academic blocks</a:t>
            </a:r>
          </a:p>
          <a:p>
            <a:r>
              <a:rPr lang="en-GB" sz="2400" dirty="0"/>
              <a:t>45 week academic year</a:t>
            </a:r>
          </a:p>
        </p:txBody>
      </p:sp>
      <p:sp>
        <p:nvSpPr>
          <p:cNvPr id="3" name="Title 1"/>
          <p:cNvSpPr txBox="1">
            <a:spLocks/>
          </p:cNvSpPr>
          <p:nvPr/>
        </p:nvSpPr>
        <p:spPr>
          <a:xfrm>
            <a:off x="2088969" y="617396"/>
            <a:ext cx="8014062" cy="145626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Rationale</a:t>
            </a:r>
          </a:p>
        </p:txBody>
      </p:sp>
    </p:spTree>
    <p:extLst>
      <p:ext uri="{BB962C8B-B14F-4D97-AF65-F5344CB8AC3E}">
        <p14:creationId xmlns:p14="http://schemas.microsoft.com/office/powerpoint/2010/main" val="339773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E703-142C-471C-905A-64C05C8FAB6D}"/>
              </a:ext>
            </a:extLst>
          </p:cNvPr>
          <p:cNvSpPr>
            <a:spLocks noGrp="1"/>
          </p:cNvSpPr>
          <p:nvPr>
            <p:ph type="title"/>
          </p:nvPr>
        </p:nvSpPr>
        <p:spPr>
          <a:xfrm>
            <a:off x="137007" y="609600"/>
            <a:ext cx="2471775" cy="5175624"/>
          </a:xfrm>
        </p:spPr>
        <p:txBody>
          <a:bodyPr anchor="ctr">
            <a:normAutofit/>
          </a:bodyPr>
          <a:lstStyle/>
          <a:p>
            <a:r>
              <a:rPr lang="en-US" sz="3600" dirty="0">
                <a:solidFill>
                  <a:schemeClr val="tx2"/>
                </a:solidFill>
              </a:rPr>
              <a:t>The four stages </a:t>
            </a:r>
            <a:r>
              <a:rPr lang="en-US" sz="3600" dirty="0" err="1">
                <a:solidFill>
                  <a:schemeClr val="tx2"/>
                </a:solidFill>
              </a:rPr>
              <a:t>cntd</a:t>
            </a:r>
            <a:endParaRPr lang="en-US" sz="3600" dirty="0">
              <a:solidFill>
                <a:schemeClr val="tx2"/>
              </a:solidFill>
            </a:endParaRPr>
          </a:p>
        </p:txBody>
      </p:sp>
      <p:sp>
        <p:nvSpPr>
          <p:cNvPr id="3" name="Content Placeholder 2">
            <a:extLst>
              <a:ext uri="{FF2B5EF4-FFF2-40B4-BE49-F238E27FC236}">
                <a16:creationId xmlns:a16="http://schemas.microsoft.com/office/drawing/2014/main" id="{73321863-42B2-4170-A69A-BDD091669617}"/>
              </a:ext>
            </a:extLst>
          </p:cNvPr>
          <p:cNvSpPr>
            <a:spLocks noGrp="1"/>
          </p:cNvSpPr>
          <p:nvPr>
            <p:ph idx="1"/>
          </p:nvPr>
        </p:nvSpPr>
        <p:spPr>
          <a:xfrm>
            <a:off x="2608781" y="609600"/>
            <a:ext cx="9455839" cy="5175624"/>
          </a:xfrm>
        </p:spPr>
        <p:txBody>
          <a:bodyPr vert="horz" lIns="91440" tIns="45720" rIns="91440" bIns="45720" rtlCol="0" anchor="ctr">
            <a:noAutofit/>
          </a:bodyPr>
          <a:lstStyle/>
          <a:p>
            <a:pPr marL="0" indent="0">
              <a:lnSpc>
                <a:spcPct val="114999"/>
              </a:lnSpc>
              <a:buNone/>
            </a:pPr>
            <a:r>
              <a:rPr lang="en-US" sz="2400" dirty="0"/>
              <a:t>Conscious Competence, a person has acquired the skill </a:t>
            </a:r>
            <a:r>
              <a:rPr lang="en-US" sz="2400" dirty="0" smtClean="0"/>
              <a:t>they set </a:t>
            </a:r>
            <a:r>
              <a:rPr lang="en-US" sz="2400" dirty="0"/>
              <a:t>out to learn and can demonstrate it regularly. </a:t>
            </a:r>
            <a:r>
              <a:rPr lang="en-US" sz="2400" dirty="0" smtClean="0"/>
              <a:t>Their confidence </a:t>
            </a:r>
            <a:r>
              <a:rPr lang="en-US" sz="2400" dirty="0"/>
              <a:t>is improving, but it still </a:t>
            </a:r>
            <a:r>
              <a:rPr lang="en-US" sz="2400" b="1" dirty="0"/>
              <a:t>takes concentration </a:t>
            </a:r>
            <a:r>
              <a:rPr lang="en-US" sz="2400" dirty="0"/>
              <a:t>and intention to perform. In this stage, complacency is the enemy. Practice must continue as mistakes will still be made. In fact, trial and error is necessary to keep learning the skill.</a:t>
            </a:r>
          </a:p>
          <a:p>
            <a:pPr marL="0" indent="0">
              <a:lnSpc>
                <a:spcPct val="114999"/>
              </a:lnSpc>
              <a:buNone/>
            </a:pPr>
            <a:r>
              <a:rPr lang="en-US" sz="2400" dirty="0"/>
              <a:t>Finally, those who have passed through all previous stages reach the fourth and final phase, “Unconscious Competence.” In this stage, application of the </a:t>
            </a:r>
            <a:r>
              <a:rPr lang="en-US" sz="2400" b="1" dirty="0"/>
              <a:t>skill is automatic</a:t>
            </a:r>
            <a:r>
              <a:rPr lang="en-US" sz="2400" dirty="0"/>
              <a:t>, understanding is high, and the skill is now a strength. Those attaining this level of ability must continually seek feedback and guard against regression. Without practice, there is always a risk of falling back to previous stages. Sharing what </a:t>
            </a:r>
            <a:r>
              <a:rPr lang="en-US" sz="2400" dirty="0" smtClean="0"/>
              <a:t>has been </a:t>
            </a:r>
            <a:r>
              <a:rPr lang="en-US" sz="2400" dirty="0"/>
              <a:t>learned with your peers and becoming a mentor is a way to stay sharp and </a:t>
            </a:r>
            <a:r>
              <a:rPr lang="en-US" sz="2400" dirty="0" err="1"/>
              <a:t>focussed</a:t>
            </a:r>
            <a:r>
              <a:rPr lang="en-US" sz="2400" dirty="0"/>
              <a:t>.</a:t>
            </a:r>
          </a:p>
          <a:p>
            <a:pPr>
              <a:buAutoNum type="arabicPeriod"/>
            </a:pPr>
            <a:endParaRPr lang="en-US" sz="1050" dirty="0"/>
          </a:p>
        </p:txBody>
      </p:sp>
      <p:sp>
        <p:nvSpPr>
          <p:cNvPr id="4" name="TextBox 3">
            <a:extLst>
              <a:ext uri="{FF2B5EF4-FFF2-40B4-BE49-F238E27FC236}">
                <a16:creationId xmlns:a16="http://schemas.microsoft.com/office/drawing/2014/main" id="{BC41581C-3F67-4A11-B191-86268B90D09D}"/>
              </a:ext>
            </a:extLst>
          </p:cNvPr>
          <p:cNvSpPr txBox="1"/>
          <p:nvPr/>
        </p:nvSpPr>
        <p:spPr>
          <a:xfrm>
            <a:off x="3906982" y="5846618"/>
            <a:ext cx="3851564"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2"/>
              </a:rPr>
              <a:t>https://higheredrevolution.com/from-ignorance-to-mastery-how-adults-learn-c1d44316e27b</a:t>
            </a:r>
            <a:r>
              <a:rPr lang="en-US" sz="1400"/>
              <a:t>, accessed 28th Jan 2019</a:t>
            </a:r>
          </a:p>
        </p:txBody>
      </p:sp>
      <p:sp>
        <p:nvSpPr>
          <p:cNvPr id="23" name="TextBox 22">
            <a:extLst>
              <a:ext uri="{FF2B5EF4-FFF2-40B4-BE49-F238E27FC236}">
                <a16:creationId xmlns:a16="http://schemas.microsoft.com/office/drawing/2014/main" id="{456460B3-3293-4580-AE57-D9FFF79C03E2}"/>
              </a:ext>
            </a:extLst>
          </p:cNvPr>
          <p:cNvSpPr txBox="1"/>
          <p:nvPr/>
        </p:nvSpPr>
        <p:spPr>
          <a:xfrm>
            <a:off x="83128" y="5846619"/>
            <a:ext cx="3893128"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3"/>
              </a:rPr>
              <a:t>https://trainingindustry.com/articles/e-learning/closing-the-competence-gap-preparing-young-professionals-for-the-workforce/</a:t>
            </a:r>
            <a:r>
              <a:rPr lang="en-US" sz="1400"/>
              <a:t>, accessed 28th Jan 2019</a:t>
            </a:r>
          </a:p>
        </p:txBody>
      </p:sp>
    </p:spTree>
    <p:extLst>
      <p:ext uri="{BB962C8B-B14F-4D97-AF65-F5344CB8AC3E}">
        <p14:creationId xmlns:p14="http://schemas.microsoft.com/office/powerpoint/2010/main" val="3720463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E703-142C-471C-905A-64C05C8FAB6D}"/>
              </a:ext>
            </a:extLst>
          </p:cNvPr>
          <p:cNvSpPr>
            <a:spLocks noGrp="1"/>
          </p:cNvSpPr>
          <p:nvPr>
            <p:ph type="title"/>
          </p:nvPr>
        </p:nvSpPr>
        <p:spPr>
          <a:xfrm>
            <a:off x="164717" y="609600"/>
            <a:ext cx="2810496" cy="5175624"/>
          </a:xfrm>
        </p:spPr>
        <p:txBody>
          <a:bodyPr anchor="ctr">
            <a:normAutofit/>
          </a:bodyPr>
          <a:lstStyle/>
          <a:p>
            <a:r>
              <a:rPr lang="en-US" sz="3600" dirty="0">
                <a:solidFill>
                  <a:schemeClr val="tx2"/>
                </a:solidFill>
              </a:rPr>
              <a:t>Assessment of competence or learning</a:t>
            </a:r>
          </a:p>
        </p:txBody>
      </p:sp>
      <p:sp>
        <p:nvSpPr>
          <p:cNvPr id="3" name="Content Placeholder 2">
            <a:extLst>
              <a:ext uri="{FF2B5EF4-FFF2-40B4-BE49-F238E27FC236}">
                <a16:creationId xmlns:a16="http://schemas.microsoft.com/office/drawing/2014/main" id="{73321863-42B2-4170-A69A-BDD091669617}"/>
              </a:ext>
            </a:extLst>
          </p:cNvPr>
          <p:cNvSpPr>
            <a:spLocks noGrp="1"/>
          </p:cNvSpPr>
          <p:nvPr>
            <p:ph idx="1"/>
          </p:nvPr>
        </p:nvSpPr>
        <p:spPr>
          <a:xfrm>
            <a:off x="3110434" y="610127"/>
            <a:ext cx="8872300" cy="6035913"/>
          </a:xfrm>
        </p:spPr>
        <p:txBody>
          <a:bodyPr vert="horz" lIns="91440" tIns="45720" rIns="91440" bIns="45720" rtlCol="0" anchor="ctr">
            <a:noAutofit/>
          </a:bodyPr>
          <a:lstStyle/>
          <a:p>
            <a:pPr>
              <a:lnSpc>
                <a:spcPct val="125000"/>
              </a:lnSpc>
            </a:pPr>
            <a:r>
              <a:rPr lang="en-US" sz="1600" dirty="0"/>
              <a:t>These three domains of assessment are defined as follows:</a:t>
            </a:r>
          </a:p>
          <a:p>
            <a:pPr>
              <a:lnSpc>
                <a:spcPct val="125000"/>
              </a:lnSpc>
            </a:pPr>
            <a:r>
              <a:rPr lang="en-US" sz="1600" b="1" dirty="0"/>
              <a:t>Diagnostic assessment</a:t>
            </a:r>
            <a:r>
              <a:rPr lang="en-US" sz="1600" dirty="0"/>
              <a:t> – This is completed when a student begins a specific stage of learning (or placement period) and can initially involve a student self-assessment and a SLOT analysis to assess the strengths, limitations, opportunities and threats relating to the student’s current knowledge, skills and attitudes. It can also include initial observations of the student delivering nursing or health care, discussions on areas of practice, and preliminary questioning, in order to give a baseline on which to build and develop action plans and learning strategies.</a:t>
            </a:r>
          </a:p>
          <a:p>
            <a:pPr>
              <a:lnSpc>
                <a:spcPct val="125000"/>
              </a:lnSpc>
            </a:pPr>
            <a:r>
              <a:rPr lang="en-US" sz="1600" b="1" dirty="0"/>
              <a:t>Formative assessment</a:t>
            </a:r>
            <a:r>
              <a:rPr lang="en-US" sz="1600" dirty="0"/>
              <a:t> – This relates to continuous assessment and incorporates regular feedback sessions that are planned throughout the specified time allocated in the learning environment. It gives an opportunity to identify areas of strength and areas that need to be improved, with subsequent action plans developed. It is a method that can be used to monitor progress and provide immediate and ongoing feedback within daily learning experiences. This can also include continuous portfolios of evidence that indicate reflections on learning experiences.</a:t>
            </a:r>
          </a:p>
          <a:p>
            <a:pPr>
              <a:lnSpc>
                <a:spcPct val="125000"/>
              </a:lnSpc>
            </a:pPr>
            <a:r>
              <a:rPr lang="en-US" sz="1600" b="1" dirty="0"/>
              <a:t>Summative assessment</a:t>
            </a:r>
            <a:r>
              <a:rPr lang="en-US" sz="1600" dirty="0"/>
              <a:t> – This is usually a more formal process that is designed to assess specific learning outcomes or criteria at a given point in the student’s learning, usually at the end of a period of study (or placement period). This may be an assignment, examination, objective-structured clinical examination, question and answer discussion, observation, portfolio of evidence, or performance indicators including skills and competencies.</a:t>
            </a:r>
          </a:p>
          <a:p>
            <a:pPr>
              <a:buAutoNum type="arabicPeriod"/>
            </a:pPr>
            <a:endParaRPr lang="en-US" sz="1800" dirty="0">
              <a:solidFill>
                <a:srgbClr val="FFFFFF"/>
              </a:solidFill>
            </a:endParaRPr>
          </a:p>
        </p:txBody>
      </p:sp>
      <p:sp>
        <p:nvSpPr>
          <p:cNvPr id="4" name="TextBox 3">
            <a:extLst>
              <a:ext uri="{FF2B5EF4-FFF2-40B4-BE49-F238E27FC236}">
                <a16:creationId xmlns:a16="http://schemas.microsoft.com/office/drawing/2014/main" id="{17A4F248-5CE4-4A16-80AC-B3382F3C5D48}"/>
              </a:ext>
            </a:extLst>
          </p:cNvPr>
          <p:cNvSpPr txBox="1"/>
          <p:nvPr/>
        </p:nvSpPr>
        <p:spPr>
          <a:xfrm>
            <a:off x="171034" y="5999709"/>
            <a:ext cx="3373023"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2"/>
              </a:rPr>
              <a:t>https://www.open.edu/openlearn/ocw/mod/oucontent/view.php?id=20113&amp;section=2</a:t>
            </a:r>
            <a:r>
              <a:rPr lang="en-US" sz="1200"/>
              <a:t>, accessed 28th Jan 2019 slides 34-46</a:t>
            </a:r>
          </a:p>
        </p:txBody>
      </p:sp>
    </p:spTree>
    <p:extLst>
      <p:ext uri="{BB962C8B-B14F-4D97-AF65-F5344CB8AC3E}">
        <p14:creationId xmlns:p14="http://schemas.microsoft.com/office/powerpoint/2010/main" val="799509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EE2DDB5-6392-4613-9EF5-FB3ABCC00325}"/>
              </a:ext>
            </a:extLst>
          </p:cNvPr>
          <p:cNvGraphicFramePr>
            <a:graphicFrameLocks noGrp="1"/>
          </p:cNvGraphicFramePr>
          <p:nvPr>
            <p:ph idx="1"/>
            <p:extLst>
              <p:ext uri="{D42A27DB-BD31-4B8C-83A1-F6EECF244321}">
                <p14:modId xmlns:p14="http://schemas.microsoft.com/office/powerpoint/2010/main" val="3105012979"/>
              </p:ext>
            </p:extLst>
          </p:nvPr>
        </p:nvGraphicFramePr>
        <p:xfrm>
          <a:off x="0" y="1489602"/>
          <a:ext cx="11858629" cy="525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B7D0EA4D-7759-4F83-8171-EAB5079E52B6}"/>
              </a:ext>
            </a:extLst>
          </p:cNvPr>
          <p:cNvSpPr txBox="1"/>
          <p:nvPr/>
        </p:nvSpPr>
        <p:spPr>
          <a:xfrm>
            <a:off x="1863853" y="661457"/>
            <a:ext cx="834467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t>Assessment</a:t>
            </a:r>
          </a:p>
        </p:txBody>
      </p:sp>
    </p:spTree>
    <p:extLst>
      <p:ext uri="{BB962C8B-B14F-4D97-AF65-F5344CB8AC3E}">
        <p14:creationId xmlns:p14="http://schemas.microsoft.com/office/powerpoint/2010/main" val="1928235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4FF7-D02A-40B3-A237-986454EEB32E}"/>
              </a:ext>
            </a:extLst>
          </p:cNvPr>
          <p:cNvSpPr>
            <a:spLocks noGrp="1"/>
          </p:cNvSpPr>
          <p:nvPr>
            <p:ph type="title"/>
          </p:nvPr>
        </p:nvSpPr>
        <p:spPr>
          <a:xfrm>
            <a:off x="1257449" y="141199"/>
            <a:ext cx="10197494" cy="1099457"/>
          </a:xfrm>
        </p:spPr>
        <p:txBody>
          <a:bodyPr>
            <a:normAutofit fontScale="90000"/>
          </a:bodyPr>
          <a:lstStyle/>
          <a:p>
            <a:r>
              <a:rPr lang="en-US" dirty="0"/>
              <a:t>Assessment - Methods of assessment</a:t>
            </a:r>
          </a:p>
        </p:txBody>
      </p:sp>
      <p:graphicFrame>
        <p:nvGraphicFramePr>
          <p:cNvPr id="5" name="Content Placeholder 4">
            <a:extLst>
              <a:ext uri="{FF2B5EF4-FFF2-40B4-BE49-F238E27FC236}">
                <a16:creationId xmlns:a16="http://schemas.microsoft.com/office/drawing/2014/main" id="{160AAD76-EF7A-40C1-A62D-DFD389DBABD9}"/>
              </a:ext>
            </a:extLst>
          </p:cNvPr>
          <p:cNvGraphicFramePr>
            <a:graphicFrameLocks noGrp="1"/>
          </p:cNvGraphicFramePr>
          <p:nvPr>
            <p:ph idx="1"/>
            <p:extLst/>
          </p:nvPr>
        </p:nvGraphicFramePr>
        <p:xfrm>
          <a:off x="493485" y="1495245"/>
          <a:ext cx="11248571" cy="4922106"/>
        </p:xfrm>
        <a:graphic>
          <a:graphicData uri="http://schemas.openxmlformats.org/drawingml/2006/table">
            <a:tbl>
              <a:tblPr firstRow="1" bandRow="1">
                <a:tableStyleId>{5C22544A-7EE6-4342-B048-85BDC9FD1C3A}</a:tableStyleId>
              </a:tblPr>
              <a:tblGrid>
                <a:gridCol w="4681519">
                  <a:extLst>
                    <a:ext uri="{9D8B030D-6E8A-4147-A177-3AD203B41FA5}">
                      <a16:colId xmlns:a16="http://schemas.microsoft.com/office/drawing/2014/main" val="546772346"/>
                    </a:ext>
                  </a:extLst>
                </a:gridCol>
                <a:gridCol w="6567052">
                  <a:extLst>
                    <a:ext uri="{9D8B030D-6E8A-4147-A177-3AD203B41FA5}">
                      <a16:colId xmlns:a16="http://schemas.microsoft.com/office/drawing/2014/main" val="3575803209"/>
                    </a:ext>
                  </a:extLst>
                </a:gridCol>
              </a:tblGrid>
              <a:tr h="1054737">
                <a:tc>
                  <a:txBody>
                    <a:bodyPr/>
                    <a:lstStyle/>
                    <a:p>
                      <a:pPr algn="l" fontAlgn="t"/>
                      <a:r>
                        <a:rPr lang="en-US" sz="1300" dirty="0">
                          <a:effectLst/>
                        </a:rPr>
                        <a:t>Direct observation</a:t>
                      </a:r>
                    </a:p>
                  </a:txBody>
                  <a:tcPr marL="67186" marR="80623" marT="53748" marB="53748"/>
                </a:tc>
                <a:tc>
                  <a:txBody>
                    <a:bodyPr/>
                    <a:lstStyle/>
                    <a:p>
                      <a:pPr fontAlgn="t"/>
                      <a:r>
                        <a:rPr lang="en-US" sz="1000" dirty="0">
                          <a:effectLst/>
                        </a:rPr>
                        <a:t>Does the student need more practice and guidance? Additional role modelling may be required.</a:t>
                      </a:r>
                    </a:p>
                    <a:p>
                      <a:pPr fontAlgn="t"/>
                      <a:r>
                        <a:rPr lang="en-US" sz="1000" dirty="0">
                          <a:effectLst/>
                        </a:rPr>
                        <a:t>Does the student appear nervous when being directly observed? Reflect on the impact of your presence and observation technique to ensure these are performed in a supportive way. Clarify when you may need to intervene (i.e. client safety).</a:t>
                      </a:r>
                    </a:p>
                  </a:txBody>
                  <a:tcPr marL="67186" marR="80623" marT="53748" marB="53748"/>
                </a:tc>
                <a:extLst>
                  <a:ext uri="{0D108BD9-81ED-4DB2-BD59-A6C34878D82A}">
                    <a16:rowId xmlns:a16="http://schemas.microsoft.com/office/drawing/2014/main" val="3480006688"/>
                  </a:ext>
                </a:extLst>
              </a:tr>
              <a:tr h="505395">
                <a:tc>
                  <a:txBody>
                    <a:bodyPr/>
                    <a:lstStyle/>
                    <a:p>
                      <a:pPr algn="l" fontAlgn="t"/>
                      <a:r>
                        <a:rPr lang="en-US" sz="1200" dirty="0">
                          <a:effectLst/>
                        </a:rPr>
                        <a:t>Questioning of related evidence-based practice</a:t>
                      </a:r>
                    </a:p>
                  </a:txBody>
                  <a:tcPr marL="67186" marR="80623" marT="53748" marB="53748"/>
                </a:tc>
                <a:tc>
                  <a:txBody>
                    <a:bodyPr/>
                    <a:lstStyle/>
                    <a:p>
                      <a:pPr fontAlgn="t"/>
                      <a:r>
                        <a:rPr lang="en-US" sz="1200" dirty="0">
                          <a:effectLst/>
                        </a:rPr>
                        <a:t>Does the student understand the underpinning theory relating to the skill or competence performed?</a:t>
                      </a:r>
                    </a:p>
                  </a:txBody>
                  <a:tcPr marL="67186" marR="80623" marT="53748" marB="53748"/>
                </a:tc>
                <a:extLst>
                  <a:ext uri="{0D108BD9-81ED-4DB2-BD59-A6C34878D82A}">
                    <a16:rowId xmlns:a16="http://schemas.microsoft.com/office/drawing/2014/main" val="3733224415"/>
                  </a:ext>
                </a:extLst>
              </a:tr>
              <a:tr h="681184">
                <a:tc>
                  <a:txBody>
                    <a:bodyPr/>
                    <a:lstStyle/>
                    <a:p>
                      <a:pPr algn="l" fontAlgn="t"/>
                      <a:r>
                        <a:rPr lang="en-US" sz="1200" dirty="0">
                          <a:effectLst/>
                        </a:rPr>
                        <a:t>Working alongside the student during an episode of care or placement period</a:t>
                      </a:r>
                    </a:p>
                  </a:txBody>
                  <a:tcPr marL="67186" marR="80623" marT="53748" marB="53748"/>
                </a:tc>
                <a:tc>
                  <a:txBody>
                    <a:bodyPr/>
                    <a:lstStyle/>
                    <a:p>
                      <a:pPr fontAlgn="t"/>
                      <a:r>
                        <a:rPr lang="en-US" sz="1200" dirty="0">
                          <a:effectLst/>
                        </a:rPr>
                        <a:t>Holistic assessment over a longer period can give context to a required competence. Examples of care settings could include an acute care or community setting</a:t>
                      </a:r>
                      <a:r>
                        <a:rPr lang="en-US" sz="1200" dirty="0"/>
                        <a:t>.</a:t>
                      </a:r>
                      <a:r>
                        <a:rPr lang="en-US" sz="1200" dirty="0">
                          <a:effectLst/>
                        </a:rPr>
                        <a:t> Values and attitudes can be monitored.</a:t>
                      </a:r>
                    </a:p>
                  </a:txBody>
                  <a:tcPr marL="67186" marR="80623" marT="53748" marB="53748"/>
                </a:tc>
                <a:extLst>
                  <a:ext uri="{0D108BD9-81ED-4DB2-BD59-A6C34878D82A}">
                    <a16:rowId xmlns:a16="http://schemas.microsoft.com/office/drawing/2014/main" val="333107923"/>
                  </a:ext>
                </a:extLst>
              </a:tr>
              <a:tr h="505395">
                <a:tc>
                  <a:txBody>
                    <a:bodyPr/>
                    <a:lstStyle/>
                    <a:p>
                      <a:pPr algn="l" fontAlgn="t"/>
                      <a:r>
                        <a:rPr lang="en-US" sz="1200" dirty="0">
                          <a:effectLst/>
                        </a:rPr>
                        <a:t>Feedback from colleagues, other mentors, service users</a:t>
                      </a:r>
                    </a:p>
                  </a:txBody>
                  <a:tcPr marL="67186" marR="80623" marT="53748" marB="53748"/>
                </a:tc>
                <a:tc>
                  <a:txBody>
                    <a:bodyPr/>
                    <a:lstStyle/>
                    <a:p>
                      <a:pPr fontAlgn="t"/>
                      <a:r>
                        <a:rPr lang="en-US" sz="1200" dirty="0">
                          <a:effectLst/>
                        </a:rPr>
                        <a:t>Adds to the reliability of decision making and identifies if overall standards of practice have been achieved.</a:t>
                      </a:r>
                    </a:p>
                  </a:txBody>
                  <a:tcPr marL="67186" marR="80623" marT="53748" marB="53748"/>
                </a:tc>
                <a:extLst>
                  <a:ext uri="{0D108BD9-81ED-4DB2-BD59-A6C34878D82A}">
                    <a16:rowId xmlns:a16="http://schemas.microsoft.com/office/drawing/2014/main" val="1882403832"/>
                  </a:ext>
                </a:extLst>
              </a:tr>
              <a:tr h="505395">
                <a:tc>
                  <a:txBody>
                    <a:bodyPr/>
                    <a:lstStyle/>
                    <a:p>
                      <a:pPr algn="l" fontAlgn="t"/>
                      <a:r>
                        <a:rPr lang="en-US" sz="1200" dirty="0">
                          <a:effectLst/>
                        </a:rPr>
                        <a:t>Oral presentation</a:t>
                      </a:r>
                    </a:p>
                  </a:txBody>
                  <a:tcPr marL="67186" marR="80623" marT="53748" marB="53748"/>
                </a:tc>
                <a:tc>
                  <a:txBody>
                    <a:bodyPr/>
                    <a:lstStyle/>
                    <a:p>
                      <a:pPr fontAlgn="t"/>
                      <a:r>
                        <a:rPr lang="en-US" sz="1200" dirty="0">
                          <a:effectLst/>
                        </a:rPr>
                        <a:t>Must be conducted in a supportive environment. Allows the student time to research and prepare. Can lead to shared learning and new insights.</a:t>
                      </a:r>
                    </a:p>
                  </a:txBody>
                  <a:tcPr marL="67186" marR="80623" marT="53748" marB="53748"/>
                </a:tc>
                <a:extLst>
                  <a:ext uri="{0D108BD9-81ED-4DB2-BD59-A6C34878D82A}">
                    <a16:rowId xmlns:a16="http://schemas.microsoft.com/office/drawing/2014/main" val="261756432"/>
                  </a:ext>
                </a:extLst>
              </a:tr>
              <a:tr h="681184">
                <a:tc>
                  <a:txBody>
                    <a:bodyPr/>
                    <a:lstStyle/>
                    <a:p>
                      <a:pPr algn="l" fontAlgn="t"/>
                      <a:r>
                        <a:rPr lang="en-US" sz="1200" dirty="0">
                          <a:effectLst/>
                        </a:rPr>
                        <a:t>Reflective discussion/writing</a:t>
                      </a:r>
                    </a:p>
                  </a:txBody>
                  <a:tcPr marL="67186" marR="80623" marT="53748" marB="53748"/>
                </a:tc>
                <a:tc>
                  <a:txBody>
                    <a:bodyPr/>
                    <a:lstStyle/>
                    <a:p>
                      <a:pPr fontAlgn="t"/>
                      <a:r>
                        <a:rPr lang="en-US" sz="1200" dirty="0">
                          <a:effectLst/>
                        </a:rPr>
                        <a:t>Promotes self-awareness and encourages critical analysis of episodes of care. Helps to demonstrate knowledge learned, what went well and what could be done differently in future care interventions.</a:t>
                      </a:r>
                    </a:p>
                  </a:txBody>
                  <a:tcPr marL="67186" marR="80623" marT="53748" marB="53748"/>
                </a:tc>
                <a:extLst>
                  <a:ext uri="{0D108BD9-81ED-4DB2-BD59-A6C34878D82A}">
                    <a16:rowId xmlns:a16="http://schemas.microsoft.com/office/drawing/2014/main" val="3750952498"/>
                  </a:ext>
                </a:extLst>
              </a:tr>
              <a:tr h="988816">
                <a:tc>
                  <a:txBody>
                    <a:bodyPr/>
                    <a:lstStyle/>
                    <a:p>
                      <a:pPr algn="l" fontAlgn="t"/>
                      <a:r>
                        <a:rPr lang="en-US" sz="1200" dirty="0">
                          <a:effectLst/>
                        </a:rPr>
                        <a:t>Problem-based scenarios or patient stories</a:t>
                      </a:r>
                    </a:p>
                  </a:txBody>
                  <a:tcPr marL="67186" marR="80623" marT="53748" marB="53748"/>
                </a:tc>
                <a:tc>
                  <a:txBody>
                    <a:bodyPr/>
                    <a:lstStyle/>
                    <a:p>
                      <a:pPr fontAlgn="t"/>
                      <a:r>
                        <a:rPr lang="en-US" sz="1200" dirty="0">
                          <a:effectLst/>
                        </a:rPr>
                        <a:t>This method can be useful to discuss possible scenarios that have not been observed. These can determine a student’s understanding and application of </a:t>
                      </a:r>
                      <a:r>
                        <a:rPr lang="en-US" sz="1200" dirty="0"/>
                        <a:t>radiographic</a:t>
                      </a:r>
                      <a:r>
                        <a:rPr lang="en-US" sz="1200" dirty="0">
                          <a:effectLst/>
                        </a:rPr>
                        <a:t> knowledge to a variety of situations and must include holistic care of people with disabilities and learning needs, including visual and hearing difficulties that may not be physically obvious.</a:t>
                      </a:r>
                    </a:p>
                  </a:txBody>
                  <a:tcPr marL="67186" marR="80623" marT="53748" marB="53748"/>
                </a:tc>
                <a:extLst>
                  <a:ext uri="{0D108BD9-81ED-4DB2-BD59-A6C34878D82A}">
                    <a16:rowId xmlns:a16="http://schemas.microsoft.com/office/drawing/2014/main" val="124453636"/>
                  </a:ext>
                </a:extLst>
              </a:tr>
            </a:tbl>
          </a:graphicData>
        </a:graphic>
      </p:graphicFrame>
    </p:spTree>
    <p:extLst>
      <p:ext uri="{BB962C8B-B14F-4D97-AF65-F5344CB8AC3E}">
        <p14:creationId xmlns:p14="http://schemas.microsoft.com/office/powerpoint/2010/main" val="948857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45B2-C03C-4137-B745-E09DB89E9BC5}"/>
              </a:ext>
            </a:extLst>
          </p:cNvPr>
          <p:cNvSpPr>
            <a:spLocks noGrp="1"/>
          </p:cNvSpPr>
          <p:nvPr>
            <p:ph type="title"/>
          </p:nvPr>
        </p:nvSpPr>
        <p:spPr>
          <a:xfrm>
            <a:off x="123152" y="623455"/>
            <a:ext cx="2721157" cy="5175624"/>
          </a:xfrm>
        </p:spPr>
        <p:txBody>
          <a:bodyPr anchor="ctr">
            <a:normAutofit/>
          </a:bodyPr>
          <a:lstStyle/>
          <a:p>
            <a:r>
              <a:rPr lang="en-US" sz="4000" dirty="0">
                <a:solidFill>
                  <a:schemeClr val="tx1">
                    <a:lumMod val="85000"/>
                    <a:lumOff val="15000"/>
                  </a:schemeClr>
                </a:solidFill>
              </a:rPr>
              <a:t>Assessment</a:t>
            </a:r>
          </a:p>
        </p:txBody>
      </p:sp>
      <p:sp>
        <p:nvSpPr>
          <p:cNvPr id="3" name="Content Placeholder 2">
            <a:extLst>
              <a:ext uri="{FF2B5EF4-FFF2-40B4-BE49-F238E27FC236}">
                <a16:creationId xmlns:a16="http://schemas.microsoft.com/office/drawing/2014/main" id="{E2718AB2-DACB-4D37-9FCB-B3D669AD58BA}"/>
              </a:ext>
            </a:extLst>
          </p:cNvPr>
          <p:cNvSpPr>
            <a:spLocks noGrp="1"/>
          </p:cNvSpPr>
          <p:nvPr>
            <p:ph idx="1"/>
          </p:nvPr>
        </p:nvSpPr>
        <p:spPr>
          <a:xfrm>
            <a:off x="2535835" y="1045835"/>
            <a:ext cx="9357071" cy="5175624"/>
          </a:xfrm>
        </p:spPr>
        <p:txBody>
          <a:bodyPr vert="horz" lIns="91440" tIns="45720" rIns="91440" bIns="45720" rtlCol="0" anchor="ctr">
            <a:noAutofit/>
          </a:bodyPr>
          <a:lstStyle/>
          <a:p>
            <a:pPr>
              <a:lnSpc>
                <a:spcPct val="114999"/>
              </a:lnSpc>
            </a:pPr>
            <a:r>
              <a:rPr lang="en-US" sz="2000" dirty="0"/>
              <a:t>When completing assessment documentation, you are accountable for the decisions you make. Therefore, you should be detailed, systematic and comprehensive in collating the evidence that is required to inform your judgement. When assessing student competencies, there may be just a signature box to complete within the assessment document, an identified space to write a rationale for a decision or a general comment box following a set of competencies within a specific learning domain. These spaces should always be </a:t>
            </a:r>
            <a:r>
              <a:rPr lang="en-US" sz="2000" dirty="0" err="1"/>
              <a:t>utilised</a:t>
            </a:r>
            <a:r>
              <a:rPr lang="en-US" sz="2000" dirty="0"/>
              <a:t> fully to justify the decision you make.</a:t>
            </a:r>
          </a:p>
          <a:p>
            <a:pPr>
              <a:lnSpc>
                <a:spcPct val="114999"/>
              </a:lnSpc>
            </a:pPr>
            <a:r>
              <a:rPr lang="en-US" sz="2000" dirty="0"/>
              <a:t>Assessment can be seen to be interpretive and somewhat subjective, so drawing on appropriate evidence when writing your comments can lead to increased confidence in your assessment. This can be discussed openly and honestly with the student. Price (2012) suggests that there should be no surprises for the student when it comes to the final placement interview if effective continual assessment (including regular discussions and constructive feedback) has been implemented.</a:t>
            </a:r>
          </a:p>
          <a:p>
            <a:pPr>
              <a:lnSpc>
                <a:spcPct val="114999"/>
              </a:lnSpc>
            </a:pPr>
            <a:r>
              <a:rPr lang="en-US" sz="2000" dirty="0"/>
              <a:t>Remember that assessment must be against a set of criteria, and not against another student's performance</a:t>
            </a:r>
          </a:p>
          <a:p>
            <a:pPr>
              <a:lnSpc>
                <a:spcPct val="90000"/>
              </a:lnSpc>
            </a:pPr>
            <a:endParaRPr lang="en-US" sz="900" dirty="0"/>
          </a:p>
        </p:txBody>
      </p:sp>
    </p:spTree>
    <p:extLst>
      <p:ext uri="{BB962C8B-B14F-4D97-AF65-F5344CB8AC3E}">
        <p14:creationId xmlns:p14="http://schemas.microsoft.com/office/powerpoint/2010/main" val="88854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45B2-C03C-4137-B745-E09DB89E9BC5}"/>
              </a:ext>
            </a:extLst>
          </p:cNvPr>
          <p:cNvSpPr>
            <a:spLocks noGrp="1"/>
          </p:cNvSpPr>
          <p:nvPr>
            <p:ph type="title"/>
          </p:nvPr>
        </p:nvSpPr>
        <p:spPr>
          <a:xfrm>
            <a:off x="713473" y="349108"/>
            <a:ext cx="8596668" cy="658735"/>
          </a:xfrm>
        </p:spPr>
        <p:txBody>
          <a:bodyPr>
            <a:noAutofit/>
          </a:bodyPr>
          <a:lstStyle/>
          <a:p>
            <a:r>
              <a:rPr lang="en-US" sz="3600" dirty="0"/>
              <a:t>Feedback</a:t>
            </a:r>
          </a:p>
        </p:txBody>
      </p:sp>
      <p:sp>
        <p:nvSpPr>
          <p:cNvPr id="3" name="Content Placeholder 2">
            <a:extLst>
              <a:ext uri="{FF2B5EF4-FFF2-40B4-BE49-F238E27FC236}">
                <a16:creationId xmlns:a16="http://schemas.microsoft.com/office/drawing/2014/main" id="{E2718AB2-DACB-4D37-9FCB-B3D669AD58BA}"/>
              </a:ext>
            </a:extLst>
          </p:cNvPr>
          <p:cNvSpPr>
            <a:spLocks noGrp="1"/>
          </p:cNvSpPr>
          <p:nvPr>
            <p:ph idx="1"/>
          </p:nvPr>
        </p:nvSpPr>
        <p:spPr>
          <a:xfrm>
            <a:off x="0" y="1007843"/>
            <a:ext cx="11151393" cy="3880773"/>
          </a:xfrm>
        </p:spPr>
        <p:txBody>
          <a:bodyPr vert="horz" lIns="91440" tIns="45720" rIns="91440" bIns="45720" rtlCol="0" anchor="t">
            <a:normAutofit/>
          </a:bodyPr>
          <a:lstStyle/>
          <a:p>
            <a:r>
              <a:rPr lang="en-US" sz="2800" dirty="0"/>
              <a:t>In the clinical placement documentation there are specific models of feedback suggested, you are free to use these, or others; for example</a:t>
            </a:r>
          </a:p>
          <a:p>
            <a:endParaRPr lang="en-US" sz="2800" dirty="0"/>
          </a:p>
        </p:txBody>
      </p:sp>
      <p:pic>
        <p:nvPicPr>
          <p:cNvPr id="4" name="Picture 4" descr="A close up of text on a white background&#10;&#10;Description generated with very high confidence">
            <a:extLst>
              <a:ext uri="{FF2B5EF4-FFF2-40B4-BE49-F238E27FC236}">
                <a16:creationId xmlns:a16="http://schemas.microsoft.com/office/drawing/2014/main" id="{2FDFFC8B-712D-4A25-82F7-679E4C173EE1}"/>
              </a:ext>
            </a:extLst>
          </p:cNvPr>
          <p:cNvPicPr>
            <a:picLocks noChangeAspect="1"/>
          </p:cNvPicPr>
          <p:nvPr/>
        </p:nvPicPr>
        <p:blipFill>
          <a:blip r:embed="rId2"/>
          <a:stretch>
            <a:fillRect/>
          </a:stretch>
        </p:blipFill>
        <p:spPr>
          <a:xfrm>
            <a:off x="6645640" y="2569914"/>
            <a:ext cx="5329003" cy="3988271"/>
          </a:xfrm>
          <a:prstGeom prst="rect">
            <a:avLst/>
          </a:prstGeom>
        </p:spPr>
      </p:pic>
      <p:sp>
        <p:nvSpPr>
          <p:cNvPr id="6" name="TextBox 5">
            <a:extLst>
              <a:ext uri="{FF2B5EF4-FFF2-40B4-BE49-F238E27FC236}">
                <a16:creationId xmlns:a16="http://schemas.microsoft.com/office/drawing/2014/main" id="{349D2AE6-9DBE-4C9D-96C3-8BFD37A06881}"/>
              </a:ext>
            </a:extLst>
          </p:cNvPr>
          <p:cNvSpPr txBox="1"/>
          <p:nvPr/>
        </p:nvSpPr>
        <p:spPr>
          <a:xfrm>
            <a:off x="274820" y="2363448"/>
            <a:ext cx="6096000" cy="440120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‘How did you feel about that care episode today?’</a:t>
            </a:r>
          </a:p>
          <a:p>
            <a:r>
              <a:rPr lang="en-US" sz="1400" i="1" dirty="0">
                <a:latin typeface="Arial"/>
                <a:cs typeface="Arial"/>
              </a:rPr>
              <a:t>Allow the student time to express their views and reflect on the care scenario, incorporating these points into your feedback as appropriate.</a:t>
            </a:r>
          </a:p>
          <a:p>
            <a:r>
              <a:rPr lang="en-US" sz="1400" dirty="0">
                <a:latin typeface="Arial"/>
                <a:cs typeface="Arial"/>
              </a:rPr>
              <a:t>‘I felt the care you gave to </a:t>
            </a:r>
            <a:r>
              <a:rPr lang="en-US" sz="1400" dirty="0" err="1">
                <a:latin typeface="Arial"/>
                <a:cs typeface="Arial"/>
              </a:rPr>
              <a:t>Mr</a:t>
            </a:r>
            <a:r>
              <a:rPr lang="en-US" sz="1400" dirty="0">
                <a:latin typeface="Arial"/>
                <a:cs typeface="Arial"/>
              </a:rPr>
              <a:t> S was good, as you demonstrated care and compassion and maintained his dignity throughout. There are a few things that you could try to incorporate next time in order to improve your care. You did introduce yourself and explained the procedure you were about to perform, but you could explain this further in terms that </a:t>
            </a:r>
            <a:r>
              <a:rPr lang="en-US" sz="1400" dirty="0" err="1">
                <a:latin typeface="Arial"/>
                <a:cs typeface="Arial"/>
              </a:rPr>
              <a:t>Mr</a:t>
            </a:r>
            <a:r>
              <a:rPr lang="en-US" sz="1400" dirty="0">
                <a:latin typeface="Arial"/>
                <a:cs typeface="Arial"/>
              </a:rPr>
              <a:t> S would understand, as you did use some medical terms. You also need to check a patient’s understanding and give them time to ask any questions before commencing the procedure. I was really pleased to see you ensured that </a:t>
            </a:r>
            <a:r>
              <a:rPr lang="en-US" sz="1400" dirty="0" err="1">
                <a:latin typeface="Arial"/>
                <a:cs typeface="Arial"/>
              </a:rPr>
              <a:t>Mr</a:t>
            </a:r>
            <a:r>
              <a:rPr lang="en-US" sz="1400" dirty="0">
                <a:latin typeface="Arial"/>
                <a:cs typeface="Arial"/>
              </a:rPr>
              <a:t> S was comfortable before leaving and asked him if he needed anything. How do you feel about the feedback I’ve given you …?’</a:t>
            </a:r>
          </a:p>
          <a:p>
            <a:r>
              <a:rPr lang="en-US" sz="1400" i="1" dirty="0">
                <a:latin typeface="Arial"/>
                <a:cs typeface="Arial"/>
              </a:rPr>
              <a:t>Allow the student time to ask for clarification from the points you have raised and any differences of opinion. Be prepared to justify your assessment of the situation and feedback given. Be open to learn about your own feedback mechanisms and encourage the student to give feedback to you.</a:t>
            </a:r>
          </a:p>
          <a:p>
            <a:r>
              <a:rPr lang="en-US" sz="1400" dirty="0">
                <a:latin typeface="Arial"/>
                <a:cs typeface="Arial"/>
              </a:rPr>
              <a:t>‘So, if you’re happy to move forward we can now agree some action points from this discussion to give you direction in how to develop your care.’</a:t>
            </a:r>
          </a:p>
        </p:txBody>
      </p:sp>
    </p:spTree>
    <p:extLst>
      <p:ext uri="{BB962C8B-B14F-4D97-AF65-F5344CB8AC3E}">
        <p14:creationId xmlns:p14="http://schemas.microsoft.com/office/powerpoint/2010/main" val="3411018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150861" y="651164"/>
            <a:ext cx="2281846" cy="5175624"/>
          </a:xfrm>
        </p:spPr>
        <p:txBody>
          <a:bodyPr anchor="ctr">
            <a:normAutofit/>
          </a:bodyPr>
          <a:lstStyle/>
          <a:p>
            <a:r>
              <a:rPr lang="en-US" sz="3600" dirty="0">
                <a:solidFill>
                  <a:schemeClr val="tx1">
                    <a:lumMod val="85000"/>
                    <a:lumOff val="15000"/>
                  </a:schemeClr>
                </a:solidFill>
              </a:rPr>
              <a:t>Support for the failing student</a:t>
            </a: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2149367" y="428105"/>
            <a:ext cx="9579245" cy="6300241"/>
          </a:xfrm>
        </p:spPr>
        <p:txBody>
          <a:bodyPr vert="horz" lIns="91440" tIns="45720" rIns="91440" bIns="45720" rtlCol="0" anchor="ctr">
            <a:noAutofit/>
          </a:bodyPr>
          <a:lstStyle/>
          <a:p>
            <a:pPr>
              <a:lnSpc>
                <a:spcPct val="114999"/>
              </a:lnSpc>
            </a:pPr>
            <a:r>
              <a:rPr lang="en-US" sz="1700" dirty="0"/>
              <a:t>We have looked specifically at the processes of assessment and how to deliver constructive feedback in the practice setting. You also explored various methods of assessment and considered feedback strategies. The aim </a:t>
            </a:r>
            <a:r>
              <a:rPr lang="en-US" sz="1700" dirty="0" smtClean="0"/>
              <a:t>now is </a:t>
            </a:r>
            <a:r>
              <a:rPr lang="en-US" sz="1700" dirty="0"/>
              <a:t>to discuss the strategies and skills that will help you to identify the student who is either failing or has failed and provide the appropriate opportunities and support for them to meet the required competencies in order to successfully complete their placement.</a:t>
            </a:r>
          </a:p>
          <a:p>
            <a:pPr>
              <a:lnSpc>
                <a:spcPct val="114999"/>
              </a:lnSpc>
            </a:pPr>
            <a:r>
              <a:rPr lang="en-US" sz="1700" dirty="0"/>
              <a:t>Most students of radiography achieve their required competencies in practice. However, there are a few whose performance may be considered weak and who have trouble in meeting the required standards. It will be necessary to provide extra support and supervision for these students. Duffy’s (2003) study is a significant piece of research that has contributed to the literature on reasons why mentors lack confidence in failing students, with more recent research replicating many of Duffy’s original findings. For example, a later study by </a:t>
            </a:r>
            <a:r>
              <a:rPr lang="en-US" sz="1700" dirty="0" err="1"/>
              <a:t>Gainsbury</a:t>
            </a:r>
            <a:r>
              <a:rPr lang="en-US" sz="1700" dirty="0"/>
              <a:t> (2010) found that a quarter of interviewees felt unconfident in managing students’ performance. Further evidence (Brown et al., 2012; </a:t>
            </a:r>
            <a:r>
              <a:rPr lang="en-US" sz="1700" dirty="0" err="1"/>
              <a:t>Heaslip</a:t>
            </a:r>
            <a:r>
              <a:rPr lang="en-US" sz="1700" dirty="0"/>
              <a:t> and Scammell, 2012) suggests that mentors find this aspect of their role most challenging and are reluctant to fail students when they do not perform as expected. This may occur because the student may display behaviours that can be hard to identify (Duffy, 2004; </a:t>
            </a:r>
            <a:r>
              <a:rPr lang="en-US" sz="1700" dirty="0" err="1"/>
              <a:t>Skingley</a:t>
            </a:r>
            <a:r>
              <a:rPr lang="en-US" sz="1700" dirty="0"/>
              <a:t> et al., 2007; Black et al., 2014). In this context, as a mentor you need to work closely with students to provide support or opportunities as required</a:t>
            </a:r>
          </a:p>
          <a:p>
            <a:pPr>
              <a:lnSpc>
                <a:spcPct val="90000"/>
              </a:lnSpc>
            </a:pPr>
            <a:endParaRPr lang="en-US" sz="1300" dirty="0"/>
          </a:p>
        </p:txBody>
      </p:sp>
    </p:spTree>
    <p:extLst>
      <p:ext uri="{BB962C8B-B14F-4D97-AF65-F5344CB8AC3E}">
        <p14:creationId xmlns:p14="http://schemas.microsoft.com/office/powerpoint/2010/main" val="277762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0" y="609600"/>
            <a:ext cx="2634193" cy="5175624"/>
          </a:xfrm>
        </p:spPr>
        <p:txBody>
          <a:bodyPr anchor="ctr">
            <a:normAutofit/>
          </a:bodyPr>
          <a:lstStyle/>
          <a:p>
            <a:r>
              <a:rPr lang="en-US" sz="3600" dirty="0">
                <a:solidFill>
                  <a:schemeClr val="tx1">
                    <a:lumMod val="85000"/>
                    <a:lumOff val="15000"/>
                  </a:schemeClr>
                </a:solidFill>
              </a:rPr>
              <a:t>Recognition of the failing student</a:t>
            </a: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2424152" y="361667"/>
            <a:ext cx="9613173" cy="6496333"/>
          </a:xfrm>
        </p:spPr>
        <p:txBody>
          <a:bodyPr vert="horz" lIns="91440" tIns="45720" rIns="91440" bIns="45720" rtlCol="0" anchor="ctr">
            <a:noAutofit/>
          </a:bodyPr>
          <a:lstStyle/>
          <a:p>
            <a:pPr marL="0" indent="0">
              <a:lnSpc>
                <a:spcPct val="114999"/>
              </a:lnSpc>
              <a:buNone/>
            </a:pPr>
            <a:r>
              <a:rPr lang="en-US" sz="1800" dirty="0"/>
              <a:t>Duffy and </a:t>
            </a:r>
            <a:r>
              <a:rPr lang="en-US" sz="1800" dirty="0" err="1"/>
              <a:t>Hardicre</a:t>
            </a:r>
            <a:r>
              <a:rPr lang="en-US" sz="1800" dirty="0"/>
              <a:t> (2007b) and Black et al. (2013) list a range of issues that suggest why learners fail to engage with practice. You may have noted similar issues from your reflection and discussion with others. These include:</a:t>
            </a:r>
          </a:p>
          <a:p>
            <a:pPr lvl="1">
              <a:lnSpc>
                <a:spcPct val="114999"/>
              </a:lnSpc>
            </a:pPr>
            <a:r>
              <a:rPr lang="en-US" sz="1800" dirty="0"/>
              <a:t>a lack of insight, poor self-awareness and unresponsiveness to feedback</a:t>
            </a:r>
          </a:p>
          <a:p>
            <a:pPr lvl="1">
              <a:lnSpc>
                <a:spcPct val="114999"/>
              </a:lnSpc>
            </a:pPr>
            <a:r>
              <a:rPr lang="en-US" sz="1800" dirty="0"/>
              <a:t>a lack of interest, motivation, enthusiasm or commitment – not asking questions, poor communication or interpersonal/interactional skills – insensitive interaction with patients</a:t>
            </a:r>
          </a:p>
          <a:p>
            <a:pPr lvl="1">
              <a:lnSpc>
                <a:spcPct val="114999"/>
              </a:lnSpc>
            </a:pPr>
            <a:r>
              <a:rPr lang="en-US" sz="1800" dirty="0"/>
              <a:t>frequently late or absent, exhibit poor preparation and </a:t>
            </a:r>
            <a:r>
              <a:rPr lang="en-US" sz="1800" dirty="0" err="1"/>
              <a:t>organisational</a:t>
            </a:r>
            <a:r>
              <a:rPr lang="en-US" sz="1800" dirty="0"/>
              <a:t> skills</a:t>
            </a:r>
          </a:p>
          <a:p>
            <a:pPr lvl="1">
              <a:lnSpc>
                <a:spcPct val="114999"/>
              </a:lnSpc>
            </a:pPr>
            <a:r>
              <a:rPr lang="en-US" sz="1800" dirty="0"/>
              <a:t>preoccupation with personal issues – poor health, withdrawn, sad and tired</a:t>
            </a:r>
          </a:p>
          <a:p>
            <a:pPr lvl="1">
              <a:lnSpc>
                <a:spcPct val="114999"/>
              </a:lnSpc>
            </a:pPr>
            <a:r>
              <a:rPr lang="en-US" sz="1800" dirty="0"/>
              <a:t>poor professional behaviour/boundary issues, either overconfident or </a:t>
            </a:r>
            <a:r>
              <a:rPr lang="en-US" sz="1800" dirty="0" err="1"/>
              <a:t>underconfident</a:t>
            </a:r>
            <a:endParaRPr lang="en-US" sz="1800" dirty="0"/>
          </a:p>
          <a:p>
            <a:pPr lvl="1">
              <a:lnSpc>
                <a:spcPct val="114999"/>
              </a:lnSpc>
            </a:pPr>
            <a:r>
              <a:rPr lang="en-US" sz="1800" dirty="0"/>
              <a:t>lack of theoretical knowledge and skill, and provides limited evidence to support their learning</a:t>
            </a:r>
          </a:p>
          <a:p>
            <a:pPr lvl="1">
              <a:lnSpc>
                <a:spcPct val="114999"/>
              </a:lnSpc>
            </a:pPr>
            <a:r>
              <a:rPr lang="en-US" sz="1800" dirty="0"/>
              <a:t>avoidance of working with the mentor and changing shifts</a:t>
            </a:r>
          </a:p>
          <a:p>
            <a:pPr lvl="1">
              <a:lnSpc>
                <a:spcPct val="114999"/>
              </a:lnSpc>
            </a:pPr>
            <a:r>
              <a:rPr lang="en-US" sz="1800" dirty="0"/>
              <a:t>unsafe practice and poor judgement.</a:t>
            </a:r>
          </a:p>
          <a:p>
            <a:pPr marL="0" indent="0">
              <a:lnSpc>
                <a:spcPct val="114999"/>
              </a:lnSpc>
              <a:buNone/>
            </a:pPr>
            <a:r>
              <a:rPr lang="en-US" sz="1800" dirty="0"/>
              <a:t>It is important to raise and document your concerns regarding underperformance at the earliest opportunity and not to ignore problems as they occur. Evidence suggests that if you take time to explore the issues early and put an action plan into place, this may enable the learner to rescue what may originally be considered a failing situation (Duffy and </a:t>
            </a:r>
            <a:r>
              <a:rPr lang="en-US" sz="1800" dirty="0" err="1"/>
              <a:t>Hardicre</a:t>
            </a:r>
            <a:r>
              <a:rPr lang="en-US" sz="1800" dirty="0"/>
              <a:t>, 2007a).</a:t>
            </a:r>
          </a:p>
          <a:p>
            <a:pPr>
              <a:lnSpc>
                <a:spcPct val="90000"/>
              </a:lnSpc>
            </a:pPr>
            <a:endParaRPr lang="en-US" sz="900" dirty="0"/>
          </a:p>
        </p:txBody>
      </p:sp>
    </p:spTree>
    <p:extLst>
      <p:ext uri="{BB962C8B-B14F-4D97-AF65-F5344CB8AC3E}">
        <p14:creationId xmlns:p14="http://schemas.microsoft.com/office/powerpoint/2010/main" val="402384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192425" y="609600"/>
            <a:ext cx="2120459" cy="5175624"/>
          </a:xfrm>
        </p:spPr>
        <p:txBody>
          <a:bodyPr anchor="ctr">
            <a:normAutofit/>
          </a:bodyPr>
          <a:lstStyle/>
          <a:p>
            <a:r>
              <a:rPr lang="en-US" sz="3600" dirty="0">
                <a:solidFill>
                  <a:schemeClr val="tx1">
                    <a:lumMod val="85000"/>
                    <a:lumOff val="15000"/>
                  </a:schemeClr>
                </a:solidFill>
              </a:rPr>
              <a:t>Breaking bad news – failing a student</a:t>
            </a: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1983536" y="686937"/>
            <a:ext cx="10208463" cy="5808227"/>
          </a:xfrm>
        </p:spPr>
        <p:txBody>
          <a:bodyPr vert="horz" lIns="91440" tIns="45720" rIns="91440" bIns="45720" rtlCol="0" anchor="ctr">
            <a:noAutofit/>
          </a:bodyPr>
          <a:lstStyle/>
          <a:p>
            <a:pPr>
              <a:lnSpc>
                <a:spcPct val="114999"/>
              </a:lnSpc>
            </a:pPr>
            <a:r>
              <a:rPr lang="en-US" sz="2000" dirty="0"/>
              <a:t>Breaking bad news is never an easy option, so informing a student near the end of their </a:t>
            </a:r>
            <a:r>
              <a:rPr lang="en-US" sz="2000" dirty="0" err="1"/>
              <a:t>programme</a:t>
            </a:r>
            <a:r>
              <a:rPr lang="en-US" sz="2000" dirty="0"/>
              <a:t> of study that they have failed their placement will naturally upset the individual. Walsh (2014) explains how students may react to the outcome of assessment with a feelings which may include:</a:t>
            </a:r>
          </a:p>
          <a:p>
            <a:pPr lvl="1">
              <a:lnSpc>
                <a:spcPct val="114999"/>
              </a:lnSpc>
            </a:pPr>
            <a:r>
              <a:rPr lang="en-US" sz="2000" dirty="0"/>
              <a:t>denial – they respond with disbelief and shock to a failed assessment</a:t>
            </a:r>
          </a:p>
          <a:p>
            <a:pPr lvl="1">
              <a:lnSpc>
                <a:spcPct val="114999"/>
              </a:lnSpc>
            </a:pPr>
            <a:r>
              <a:rPr lang="en-US" sz="2000" dirty="0"/>
              <a:t>betrayal – they may feel hurt that their </a:t>
            </a:r>
            <a:r>
              <a:rPr lang="en-US" sz="2000" dirty="0" smtClean="0"/>
              <a:t>‘friend’ </a:t>
            </a:r>
            <a:r>
              <a:rPr lang="en-US" sz="2000" dirty="0"/>
              <a:t>has failed them </a:t>
            </a:r>
            <a:r>
              <a:rPr lang="en-US" sz="2000" dirty="0" smtClean="0"/>
              <a:t>sadness </a:t>
            </a:r>
            <a:r>
              <a:rPr lang="en-US" sz="2000" dirty="0"/>
              <a:t>– some will cry, which can be upsetting for the mentor</a:t>
            </a:r>
          </a:p>
          <a:p>
            <a:pPr lvl="1">
              <a:lnSpc>
                <a:spcPct val="114999"/>
              </a:lnSpc>
            </a:pPr>
            <a:r>
              <a:rPr lang="en-US" sz="2000" dirty="0"/>
              <a:t>relief – some students may be relieved and willing to accept a failed assessment. In some instance's failure can have a positive outcome</a:t>
            </a:r>
            <a:r>
              <a:rPr lang="en-US" sz="2000" dirty="0" smtClean="0"/>
              <a:t>.</a:t>
            </a:r>
            <a:endParaRPr lang="en-US" sz="2400" dirty="0" smtClean="0"/>
          </a:p>
          <a:p>
            <a:pPr marL="0" indent="0">
              <a:lnSpc>
                <a:spcPct val="114999"/>
              </a:lnSpc>
              <a:buNone/>
            </a:pPr>
            <a:r>
              <a:rPr lang="en-US" sz="2000" dirty="0" smtClean="0"/>
              <a:t>Support </a:t>
            </a:r>
            <a:r>
              <a:rPr lang="en-US" sz="2000" dirty="0"/>
              <a:t>is crucial for students who perceive this as a stressful experience. An opportunity should be provided for them to repeat the experience when appropriate, and to have access to a range of support services from the HEI, linked lecturers, module leaders, counselling and student union processes.</a:t>
            </a:r>
          </a:p>
          <a:p>
            <a:pPr marL="0" indent="0">
              <a:lnSpc>
                <a:spcPct val="114999"/>
              </a:lnSpc>
              <a:buNone/>
            </a:pPr>
            <a:r>
              <a:rPr lang="en-US" sz="2000" dirty="0"/>
              <a:t>It will depend though on the University policy for repeating clinical placement / assessment</a:t>
            </a:r>
          </a:p>
          <a:p>
            <a:pPr>
              <a:lnSpc>
                <a:spcPct val="90000"/>
              </a:lnSpc>
            </a:pPr>
            <a:endParaRPr lang="en-US" sz="800" dirty="0"/>
          </a:p>
        </p:txBody>
      </p:sp>
    </p:spTree>
    <p:extLst>
      <p:ext uri="{BB962C8B-B14F-4D97-AF65-F5344CB8AC3E}">
        <p14:creationId xmlns:p14="http://schemas.microsoft.com/office/powerpoint/2010/main" val="549794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0" y="652003"/>
            <a:ext cx="2237661" cy="5175624"/>
          </a:xfrm>
        </p:spPr>
        <p:txBody>
          <a:bodyPr anchor="ctr">
            <a:normAutofit/>
          </a:bodyPr>
          <a:lstStyle/>
          <a:p>
            <a:r>
              <a:rPr lang="en-US" sz="3600" dirty="0">
                <a:solidFill>
                  <a:schemeClr val="tx1">
                    <a:lumMod val="85000"/>
                    <a:lumOff val="15000"/>
                  </a:schemeClr>
                </a:solidFill>
              </a:rPr>
              <a:t>Breaking bad news </a:t>
            </a:r>
            <a:r>
              <a:rPr lang="en-US" sz="3600" dirty="0" err="1">
                <a:solidFill>
                  <a:schemeClr val="tx1">
                    <a:lumMod val="85000"/>
                    <a:lumOff val="15000"/>
                  </a:schemeClr>
                </a:solidFill>
              </a:rPr>
              <a:t>cntd</a:t>
            </a:r>
            <a:endParaRPr lang="en-US" sz="36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2115403" y="414689"/>
            <a:ext cx="9867331" cy="6192229"/>
          </a:xfrm>
        </p:spPr>
        <p:txBody>
          <a:bodyPr vert="horz" lIns="91440" tIns="45720" rIns="91440" bIns="45720" rtlCol="0" anchor="ctr">
            <a:noAutofit/>
          </a:bodyPr>
          <a:lstStyle/>
          <a:p>
            <a:pPr>
              <a:lnSpc>
                <a:spcPct val="114999"/>
              </a:lnSpc>
            </a:pPr>
            <a:r>
              <a:rPr lang="en-US" sz="1800" dirty="0"/>
              <a:t>This can be an equally stressful experience for the mentor, who will require support. Managing the process of underachieving or failing students must be made with confidence (Brown et al., 2012). A decision to fail a student nearing the end of the </a:t>
            </a:r>
            <a:r>
              <a:rPr lang="en-US" sz="1800" dirty="0" err="1"/>
              <a:t>programme</a:t>
            </a:r>
            <a:r>
              <a:rPr lang="en-US" sz="1800" dirty="0"/>
              <a:t> can be a challenge, because the underperformance should have been addressed earlier. your decision could cause tensions within the team or the </a:t>
            </a:r>
            <a:r>
              <a:rPr lang="en-US" sz="1800" dirty="0" err="1"/>
              <a:t>organisation</a:t>
            </a:r>
            <a:r>
              <a:rPr lang="en-US" sz="1800" dirty="0"/>
              <a:t> if it is perceived that some of the mentors assessing students on their previous placements did not fulfil their assessment obligations. However, failing to fail students can have serious consequences for the service users, who may be put at risk.</a:t>
            </a:r>
          </a:p>
          <a:p>
            <a:pPr>
              <a:lnSpc>
                <a:spcPct val="114999"/>
              </a:lnSpc>
            </a:pPr>
            <a:r>
              <a:rPr lang="en-US" sz="1800" dirty="0"/>
              <a:t>Unfortunately some students will attempt to use coercive techniques to manipulate a mentor/assessment decision, Hunt et al (2016) outlines these, and some techniques to avoid them:</a:t>
            </a:r>
          </a:p>
          <a:p>
            <a:pPr lvl="1">
              <a:lnSpc>
                <a:spcPct val="114999"/>
              </a:lnSpc>
            </a:pPr>
            <a:r>
              <a:rPr lang="en-US" sz="1800" dirty="0"/>
              <a:t>Ingratiators – deliberately charming, indulging, or emotionally exploitative</a:t>
            </a:r>
          </a:p>
          <a:p>
            <a:pPr lvl="1">
              <a:lnSpc>
                <a:spcPct val="114999"/>
              </a:lnSpc>
            </a:pPr>
            <a:r>
              <a:rPr lang="en-US" sz="1800" dirty="0"/>
              <a:t>Diverters – students attempt to distract or redirect the mentors focus by exaggerating the effects of external processes</a:t>
            </a:r>
          </a:p>
          <a:p>
            <a:pPr lvl="1">
              <a:lnSpc>
                <a:spcPct val="114999"/>
              </a:lnSpc>
            </a:pPr>
            <a:r>
              <a:rPr lang="en-US" sz="1800" dirty="0"/>
              <a:t>Disparagers – students whom challenge the mentor in belittling, denigrating, or professionally harmful ways; accusing the mentor of bullying, harassment, and intimidation.</a:t>
            </a:r>
          </a:p>
          <a:p>
            <a:pPr lvl="1">
              <a:lnSpc>
                <a:spcPct val="114999"/>
              </a:lnSpc>
            </a:pPr>
            <a:r>
              <a:rPr lang="en-US" sz="1800" dirty="0"/>
              <a:t>Aggressors – students whom demonstrate open hostility towards their mentor after receiving negative feedback or bad news, either verbally or physically; or via third party.</a:t>
            </a:r>
          </a:p>
          <a:p>
            <a:pPr>
              <a:lnSpc>
                <a:spcPct val="114999"/>
              </a:lnSpc>
            </a:pPr>
            <a:r>
              <a:rPr lang="en-US" sz="1800" dirty="0"/>
              <a:t>Mentors require support and guidance when they fail students, because they must deliver difficult messages to the underperforming student. They need to develop confidence and must be clear about the roles and responsibilities in making these decisions.</a:t>
            </a:r>
          </a:p>
          <a:p>
            <a:pPr>
              <a:lnSpc>
                <a:spcPct val="90000"/>
              </a:lnSpc>
            </a:pPr>
            <a:endParaRPr lang="en-US" sz="1400" dirty="0"/>
          </a:p>
        </p:txBody>
      </p:sp>
    </p:spTree>
    <p:extLst>
      <p:ext uri="{BB962C8B-B14F-4D97-AF65-F5344CB8AC3E}">
        <p14:creationId xmlns:p14="http://schemas.microsoft.com/office/powerpoint/2010/main" val="343511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9143" y="2142698"/>
            <a:ext cx="7415615" cy="313898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t>Clear and well documented skills shortage</a:t>
            </a:r>
          </a:p>
          <a:p>
            <a:pPr marL="0" indent="0">
              <a:buNone/>
            </a:pPr>
            <a:endParaRPr lang="en-GB" sz="2000" dirty="0"/>
          </a:p>
          <a:p>
            <a:pPr marL="0" indent="0">
              <a:buNone/>
            </a:pPr>
            <a:r>
              <a:rPr lang="en-GB" sz="2000" dirty="0"/>
              <a:t>Our planned intake numbers are intended to add to the local radiographic workforce</a:t>
            </a:r>
          </a:p>
          <a:p>
            <a:pPr marL="0" indent="0">
              <a:buNone/>
            </a:pPr>
            <a:endParaRPr lang="en-GB" sz="2000" dirty="0"/>
          </a:p>
          <a:p>
            <a:pPr marL="0" indent="0">
              <a:buNone/>
            </a:pPr>
            <a:r>
              <a:rPr lang="en-GB" sz="2000" dirty="0"/>
              <a:t>Our leavers survey suggests that between 60 and 70% of graduates remain in the local area, which implies that this will go some way to ameliorate the chronic staffing situation within our local NHS Trust.</a:t>
            </a:r>
          </a:p>
        </p:txBody>
      </p:sp>
      <p:graphicFrame>
        <p:nvGraphicFramePr>
          <p:cNvPr id="5" name="Table 4"/>
          <p:cNvGraphicFramePr>
            <a:graphicFrameLocks noGrp="1"/>
          </p:cNvGraphicFramePr>
          <p:nvPr>
            <p:extLst>
              <p:ext uri="{D42A27DB-BD31-4B8C-83A1-F6EECF244321}">
                <p14:modId xmlns:p14="http://schemas.microsoft.com/office/powerpoint/2010/main" val="3003216536"/>
              </p:ext>
            </p:extLst>
          </p:nvPr>
        </p:nvGraphicFramePr>
        <p:xfrm>
          <a:off x="8139520" y="2277114"/>
          <a:ext cx="3635904" cy="2667831"/>
        </p:xfrm>
        <a:graphic>
          <a:graphicData uri="http://schemas.openxmlformats.org/drawingml/2006/table">
            <a:tbl>
              <a:tblPr/>
              <a:tblGrid>
                <a:gridCol w="1933475">
                  <a:extLst>
                    <a:ext uri="{9D8B030D-6E8A-4147-A177-3AD203B41FA5}">
                      <a16:colId xmlns:a16="http://schemas.microsoft.com/office/drawing/2014/main" val="839429345"/>
                    </a:ext>
                  </a:extLst>
                </a:gridCol>
                <a:gridCol w="1702429">
                  <a:extLst>
                    <a:ext uri="{9D8B030D-6E8A-4147-A177-3AD203B41FA5}">
                      <a16:colId xmlns:a16="http://schemas.microsoft.com/office/drawing/2014/main" val="1715748075"/>
                    </a:ext>
                  </a:extLst>
                </a:gridCol>
              </a:tblGrid>
              <a:tr h="707651">
                <a:tc>
                  <a:txBody>
                    <a:bodyPr/>
                    <a:lstStyle/>
                    <a:p>
                      <a:pPr algn="l" rtl="0" fontAlgn="base"/>
                      <a:r>
                        <a:rPr lang="en-GB" sz="1800" b="1" i="1" dirty="0">
                          <a:effectLst/>
                          <a:latin typeface="Calibri" panose="020F0502020204030204" pitchFamily="34" charset="0"/>
                        </a:rPr>
                        <a:t>Cohort</a:t>
                      </a:r>
                      <a:r>
                        <a:rPr lang="en-GB" sz="1800" b="0" i="0" dirty="0">
                          <a:effectLst/>
                          <a:latin typeface="Calibri" panose="020F0502020204030204" pitchFamily="34" charset="0"/>
                        </a:rPr>
                        <a:t> </a:t>
                      </a:r>
                    </a:p>
                    <a:p>
                      <a:pPr algn="l" rtl="0" fontAlgn="base"/>
                      <a:r>
                        <a:rPr lang="en-GB" sz="1800" b="0" i="0" dirty="0">
                          <a:effectLst/>
                          <a:latin typeface="Calibri" panose="020F0502020204030204" pitchFamily="34" charset="0"/>
                        </a:rPr>
                        <a:t>(First</a:t>
                      </a:r>
                      <a:r>
                        <a:rPr lang="en-GB" sz="1800" b="0" i="0" baseline="0" dirty="0">
                          <a:effectLst/>
                          <a:latin typeface="Calibri" panose="020F0502020204030204" pitchFamily="34" charset="0"/>
                        </a:rPr>
                        <a:t> year intake)</a:t>
                      </a:r>
                      <a:endParaRPr lang="en-GB" sz="2800" b="0" i="0" dirty="0">
                        <a:effectLst/>
                      </a:endParaRPr>
                    </a:p>
                  </a:txBody>
                  <a:tcPr>
                    <a:lnL w="28575" cap="flat" cmpd="sng" algn="ctr">
                      <a:solidFill>
                        <a:srgbClr val="009999"/>
                      </a:solidFill>
                      <a:prstDash val="solid"/>
                      <a:round/>
                      <a:headEnd type="none" w="med" len="med"/>
                      <a:tailEnd type="none" w="med" len="med"/>
                    </a:lnL>
                    <a:lnR>
                      <a:noFill/>
                    </a:lnR>
                    <a:lnT w="28575" cap="flat" cmpd="sng" algn="ctr">
                      <a:solidFill>
                        <a:srgbClr val="009999"/>
                      </a:solidFill>
                      <a:prstDash val="solid"/>
                      <a:round/>
                      <a:headEnd type="none" w="med" len="med"/>
                      <a:tailEnd type="none" w="med" len="med"/>
                    </a:lnT>
                    <a:lnB w="28575" cap="flat" cmpd="sng" algn="ctr">
                      <a:solidFill>
                        <a:srgbClr val="009999"/>
                      </a:solidFill>
                      <a:prstDash val="solid"/>
                      <a:round/>
                      <a:headEnd type="none" w="med" len="med"/>
                      <a:tailEnd type="none" w="med" len="med"/>
                    </a:lnB>
                    <a:solidFill>
                      <a:srgbClr val="D9D9D9"/>
                    </a:solidFill>
                  </a:tcPr>
                </a:tc>
                <a:tc>
                  <a:txBody>
                    <a:bodyPr/>
                    <a:lstStyle/>
                    <a:p>
                      <a:pPr algn="l" rtl="0" fontAlgn="base"/>
                      <a:r>
                        <a:rPr lang="en-GB" sz="1800" b="1" i="1" dirty="0">
                          <a:effectLst/>
                          <a:latin typeface="Calibri" panose="020F0502020204030204" pitchFamily="34" charset="0"/>
                        </a:rPr>
                        <a:t>Students</a:t>
                      </a:r>
                      <a:r>
                        <a:rPr lang="en-GB" sz="1800" b="0" i="0" dirty="0">
                          <a:effectLst/>
                          <a:latin typeface="Calibri" panose="020F0502020204030204" pitchFamily="34" charset="0"/>
                        </a:rPr>
                        <a:t> </a:t>
                      </a:r>
                      <a:endParaRPr lang="en-GB" sz="2800" b="0" i="0" dirty="0">
                        <a:effectLst/>
                      </a:endParaRPr>
                    </a:p>
                  </a:txBody>
                  <a:tcPr>
                    <a:lnL>
                      <a:noFill/>
                    </a:lnL>
                    <a:lnR w="28575"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rgbClr val="009999"/>
                      </a:solidFill>
                      <a:prstDash val="solid"/>
                      <a:round/>
                      <a:headEnd type="none" w="med" len="med"/>
                      <a:tailEnd type="none" w="med" len="med"/>
                    </a:lnB>
                    <a:solidFill>
                      <a:srgbClr val="D9D9D9"/>
                    </a:solidFill>
                  </a:tcPr>
                </a:tc>
                <a:extLst>
                  <a:ext uri="{0D108BD9-81ED-4DB2-BD59-A6C34878D82A}">
                    <a16:rowId xmlns:a16="http://schemas.microsoft.com/office/drawing/2014/main" val="758765045"/>
                  </a:ext>
                </a:extLst>
              </a:tr>
              <a:tr h="490045">
                <a:tc>
                  <a:txBody>
                    <a:bodyPr/>
                    <a:lstStyle/>
                    <a:p>
                      <a:pPr algn="l" rtl="0" fontAlgn="base"/>
                      <a:r>
                        <a:rPr lang="en-GB" sz="1800" b="1" i="0" dirty="0">
                          <a:effectLst/>
                          <a:latin typeface="Calibri"/>
                        </a:rPr>
                        <a:t>September 2019</a:t>
                      </a:r>
                      <a:r>
                        <a:rPr lang="en-GB" sz="1800" b="0" i="0" dirty="0">
                          <a:effectLst/>
                          <a:latin typeface="Calibri"/>
                        </a:rPr>
                        <a:t> </a:t>
                      </a:r>
                      <a:endParaRPr lang="en-GB" sz="2800" b="0" i="0" dirty="0">
                        <a:effectLst/>
                        <a:latin typeface="Calibri"/>
                      </a:endParaRPr>
                    </a:p>
                  </a:txBody>
                  <a:tcPr>
                    <a:lnL w="28575" cap="flat" cmpd="sng" algn="ctr">
                      <a:solidFill>
                        <a:srgbClr val="009999"/>
                      </a:solidFill>
                      <a:prstDash val="solid"/>
                      <a:round/>
                      <a:headEnd type="none" w="med" len="med"/>
                      <a:tailEnd type="none" w="med" len="med"/>
                    </a:lnL>
                    <a:lnR>
                      <a:noFill/>
                    </a:lnR>
                    <a:lnT w="28575" cap="flat" cmpd="sng" algn="ctr">
                      <a:solidFill>
                        <a:srgbClr val="009999"/>
                      </a:solidFill>
                      <a:prstDash val="solid"/>
                      <a:round/>
                      <a:headEnd type="none" w="med" len="med"/>
                      <a:tailEnd type="none" w="med" len="med"/>
                    </a:lnT>
                    <a:lnB>
                      <a:noFill/>
                    </a:lnB>
                  </a:tcPr>
                </a:tc>
                <a:tc>
                  <a:txBody>
                    <a:bodyPr/>
                    <a:lstStyle/>
                    <a:p>
                      <a:pPr algn="l" rtl="0" fontAlgn="base"/>
                      <a:r>
                        <a:rPr lang="en-GB" sz="1800" b="0" i="0" dirty="0">
                          <a:effectLst/>
                          <a:latin typeface="Calibri"/>
                        </a:rPr>
                        <a:t>    10  </a:t>
                      </a:r>
                      <a:endParaRPr lang="en-GB" sz="2800" b="0" i="0" dirty="0">
                        <a:effectLst/>
                        <a:latin typeface="Calibri"/>
                      </a:endParaRPr>
                    </a:p>
                  </a:txBody>
                  <a:tcPr>
                    <a:lnL>
                      <a:noFill/>
                    </a:lnL>
                    <a:lnR w="28575"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a:noFill/>
                    </a:lnB>
                  </a:tcPr>
                </a:tc>
                <a:extLst>
                  <a:ext uri="{0D108BD9-81ED-4DB2-BD59-A6C34878D82A}">
                    <a16:rowId xmlns:a16="http://schemas.microsoft.com/office/drawing/2014/main" val="2983501667"/>
                  </a:ext>
                </a:extLst>
              </a:tr>
              <a:tr h="490045">
                <a:tc>
                  <a:txBody>
                    <a:bodyPr/>
                    <a:lstStyle/>
                    <a:p>
                      <a:pPr algn="l" rtl="0" fontAlgn="base"/>
                      <a:r>
                        <a:rPr lang="en-GB" sz="1800" b="1" i="0" dirty="0">
                          <a:effectLst/>
                          <a:latin typeface="Calibri"/>
                        </a:rPr>
                        <a:t>September 2020</a:t>
                      </a:r>
                      <a:r>
                        <a:rPr lang="en-GB" sz="1800" b="0" i="0" dirty="0">
                          <a:effectLst/>
                          <a:latin typeface="Calibri"/>
                        </a:rPr>
                        <a:t> </a:t>
                      </a:r>
                      <a:endParaRPr lang="en-GB" sz="2800" b="0" i="0" dirty="0">
                        <a:effectLst/>
                        <a:latin typeface="Calibri"/>
                      </a:endParaRPr>
                    </a:p>
                  </a:txBody>
                  <a:tcPr>
                    <a:lnL w="28575" cap="flat" cmpd="sng" algn="ctr">
                      <a:solidFill>
                        <a:srgbClr val="009999"/>
                      </a:solidFill>
                      <a:prstDash val="solid"/>
                      <a:round/>
                      <a:headEnd type="none" w="med" len="med"/>
                      <a:tailEnd type="none" w="med" len="med"/>
                    </a:lnL>
                    <a:lnR>
                      <a:noFill/>
                    </a:lnR>
                    <a:lnT>
                      <a:noFill/>
                    </a:lnT>
                    <a:lnB>
                      <a:noFill/>
                    </a:lnB>
                  </a:tcPr>
                </a:tc>
                <a:tc>
                  <a:txBody>
                    <a:bodyPr/>
                    <a:lstStyle/>
                    <a:p>
                      <a:pPr algn="l" rtl="0" fontAlgn="base"/>
                      <a:r>
                        <a:rPr lang="en-GB" sz="1800" b="0" i="0" dirty="0">
                          <a:effectLst/>
                          <a:latin typeface="Calibri"/>
                        </a:rPr>
                        <a:t>    16 + 2 </a:t>
                      </a:r>
                      <a:endParaRPr lang="en-GB" sz="2800" b="0" i="0" dirty="0">
                        <a:effectLst/>
                        <a:latin typeface="Calibri"/>
                      </a:endParaRPr>
                    </a:p>
                  </a:txBody>
                  <a:tcPr>
                    <a:lnL>
                      <a:noFill/>
                    </a:lnL>
                    <a:lnR w="28575" cap="flat" cmpd="sng" algn="ctr">
                      <a:solidFill>
                        <a:srgbClr val="009999"/>
                      </a:solidFill>
                      <a:prstDash val="solid"/>
                      <a:round/>
                      <a:headEnd type="none" w="med" len="med"/>
                      <a:tailEnd type="none" w="med" len="med"/>
                    </a:lnR>
                    <a:lnT>
                      <a:noFill/>
                    </a:lnT>
                    <a:lnB>
                      <a:noFill/>
                    </a:lnB>
                  </a:tcPr>
                </a:tc>
                <a:extLst>
                  <a:ext uri="{0D108BD9-81ED-4DB2-BD59-A6C34878D82A}">
                    <a16:rowId xmlns:a16="http://schemas.microsoft.com/office/drawing/2014/main" val="1925109362"/>
                  </a:ext>
                </a:extLst>
              </a:tr>
              <a:tr h="490045">
                <a:tc>
                  <a:txBody>
                    <a:bodyPr/>
                    <a:lstStyle/>
                    <a:p>
                      <a:pPr algn="l" rtl="0" fontAlgn="base"/>
                      <a:r>
                        <a:rPr lang="en-GB" sz="1800" b="1" i="0" dirty="0">
                          <a:effectLst/>
                          <a:latin typeface="Calibri"/>
                        </a:rPr>
                        <a:t>September 2021</a:t>
                      </a:r>
                      <a:r>
                        <a:rPr lang="en-GB" sz="1800" b="0" i="0" dirty="0">
                          <a:effectLst/>
                          <a:latin typeface="Calibri"/>
                        </a:rPr>
                        <a:t> </a:t>
                      </a:r>
                      <a:endParaRPr lang="en-GB" sz="2800" b="0" i="0" dirty="0">
                        <a:effectLst/>
                        <a:latin typeface="Calibri"/>
                      </a:endParaRPr>
                    </a:p>
                  </a:txBody>
                  <a:tcPr>
                    <a:lnL w="28575" cap="flat" cmpd="sng" algn="ctr">
                      <a:solidFill>
                        <a:srgbClr val="009999"/>
                      </a:solidFill>
                      <a:prstDash val="solid"/>
                      <a:round/>
                      <a:headEnd type="none" w="med" len="med"/>
                      <a:tailEnd type="none" w="med" len="med"/>
                    </a:lnL>
                    <a:lnR>
                      <a:noFill/>
                    </a:lnR>
                    <a:lnT>
                      <a:noFill/>
                    </a:lnT>
                    <a:lnB>
                      <a:noFill/>
                    </a:lnB>
                  </a:tcPr>
                </a:tc>
                <a:tc>
                  <a:txBody>
                    <a:bodyPr/>
                    <a:lstStyle/>
                    <a:p>
                      <a:pPr algn="l" rtl="0" fontAlgn="base"/>
                      <a:r>
                        <a:rPr lang="en-GB" sz="1800" b="0" i="0" dirty="0">
                          <a:effectLst/>
                          <a:latin typeface="Calibri"/>
                        </a:rPr>
                        <a:t>    16 </a:t>
                      </a:r>
                      <a:endParaRPr lang="en-GB" sz="2800" b="0" i="0" dirty="0">
                        <a:effectLst/>
                        <a:latin typeface="Calibri"/>
                      </a:endParaRPr>
                    </a:p>
                  </a:txBody>
                  <a:tcPr>
                    <a:lnL>
                      <a:noFill/>
                    </a:lnL>
                    <a:lnR w="28575" cap="flat" cmpd="sng" algn="ctr">
                      <a:solidFill>
                        <a:srgbClr val="009999"/>
                      </a:solidFill>
                      <a:prstDash val="solid"/>
                      <a:round/>
                      <a:headEnd type="none" w="med" len="med"/>
                      <a:tailEnd type="none" w="med" len="med"/>
                    </a:lnR>
                    <a:lnT>
                      <a:noFill/>
                    </a:lnT>
                    <a:lnB>
                      <a:noFill/>
                    </a:lnB>
                  </a:tcPr>
                </a:tc>
                <a:extLst>
                  <a:ext uri="{0D108BD9-81ED-4DB2-BD59-A6C34878D82A}">
                    <a16:rowId xmlns:a16="http://schemas.microsoft.com/office/drawing/2014/main" val="2068949141"/>
                  </a:ext>
                </a:extLst>
              </a:tr>
              <a:tr h="490045">
                <a:tc>
                  <a:txBody>
                    <a:bodyPr/>
                    <a:lstStyle/>
                    <a:p>
                      <a:pPr algn="l" rtl="0" fontAlgn="base"/>
                      <a:r>
                        <a:rPr lang="en-GB" sz="1800" b="1" i="0" dirty="0">
                          <a:effectLst/>
                          <a:latin typeface="Calibri"/>
                        </a:rPr>
                        <a:t>September 2022</a:t>
                      </a:r>
                      <a:r>
                        <a:rPr lang="en-GB" sz="1800" b="0" i="0" dirty="0">
                          <a:effectLst/>
                          <a:latin typeface="Calibri"/>
                        </a:rPr>
                        <a:t> </a:t>
                      </a:r>
                      <a:endParaRPr lang="en-GB" sz="2800" b="0" i="0" dirty="0">
                        <a:effectLst/>
                        <a:latin typeface="Calibri"/>
                      </a:endParaRPr>
                    </a:p>
                  </a:txBody>
                  <a:tcPr>
                    <a:lnL w="28575" cap="flat" cmpd="sng" algn="ctr">
                      <a:solidFill>
                        <a:srgbClr val="009999"/>
                      </a:solidFill>
                      <a:prstDash val="solid"/>
                      <a:round/>
                      <a:headEnd type="none" w="med" len="med"/>
                      <a:tailEnd type="none" w="med" len="med"/>
                    </a:lnL>
                    <a:lnR>
                      <a:noFill/>
                    </a:lnR>
                    <a:lnT>
                      <a:noFill/>
                    </a:lnT>
                    <a:lnB w="28575" cap="flat" cmpd="sng" algn="ctr">
                      <a:solidFill>
                        <a:srgbClr val="009999"/>
                      </a:solidFill>
                      <a:prstDash val="solid"/>
                      <a:round/>
                      <a:headEnd type="none" w="med" len="med"/>
                      <a:tailEnd type="none" w="med" len="med"/>
                    </a:lnB>
                  </a:tcPr>
                </a:tc>
                <a:tc>
                  <a:txBody>
                    <a:bodyPr/>
                    <a:lstStyle/>
                    <a:p>
                      <a:pPr algn="l" rtl="0" fontAlgn="base"/>
                      <a:r>
                        <a:rPr lang="en-GB" sz="1800" b="0" i="0" dirty="0">
                          <a:effectLst/>
                          <a:latin typeface="Calibri"/>
                        </a:rPr>
                        <a:t>    16 + 2  </a:t>
                      </a:r>
                      <a:endParaRPr lang="en-GB" sz="2800" b="0" i="0" dirty="0">
                        <a:effectLst/>
                        <a:latin typeface="Calibri"/>
                      </a:endParaRPr>
                    </a:p>
                  </a:txBody>
                  <a:tcPr>
                    <a:lnL>
                      <a:noFill/>
                    </a:lnL>
                    <a:lnR w="28575" cap="flat" cmpd="sng" algn="ctr">
                      <a:solidFill>
                        <a:srgbClr val="009999"/>
                      </a:solidFill>
                      <a:prstDash val="solid"/>
                      <a:round/>
                      <a:headEnd type="none" w="med" len="med"/>
                      <a:tailEnd type="none" w="med" len="med"/>
                    </a:lnR>
                    <a:lnT>
                      <a:noFill/>
                    </a:lnT>
                    <a:lnB w="28575" cap="flat" cmpd="sng" algn="ctr">
                      <a:solidFill>
                        <a:srgbClr val="009999"/>
                      </a:solidFill>
                      <a:prstDash val="solid"/>
                      <a:round/>
                      <a:headEnd type="none" w="med" len="med"/>
                      <a:tailEnd type="none" w="med" len="med"/>
                    </a:lnB>
                  </a:tcPr>
                </a:tc>
                <a:extLst>
                  <a:ext uri="{0D108BD9-81ED-4DB2-BD59-A6C34878D82A}">
                    <a16:rowId xmlns:a16="http://schemas.microsoft.com/office/drawing/2014/main" val="2179523191"/>
                  </a:ext>
                </a:extLst>
              </a:tr>
            </a:tbl>
          </a:graphicData>
        </a:graphic>
      </p:graphicFrame>
      <p:sp>
        <p:nvSpPr>
          <p:cNvPr id="6" name="Title 1"/>
          <p:cNvSpPr txBox="1">
            <a:spLocks/>
          </p:cNvSpPr>
          <p:nvPr/>
        </p:nvSpPr>
        <p:spPr>
          <a:xfrm>
            <a:off x="2060575" y="562803"/>
            <a:ext cx="10131425" cy="76103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Competition and future impact</a:t>
            </a:r>
          </a:p>
        </p:txBody>
      </p:sp>
    </p:spTree>
    <p:extLst>
      <p:ext uri="{BB962C8B-B14F-4D97-AF65-F5344CB8AC3E}">
        <p14:creationId xmlns:p14="http://schemas.microsoft.com/office/powerpoint/2010/main" val="3229201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B469-EF36-4A31-B3D7-0652D64DE443}"/>
              </a:ext>
            </a:extLst>
          </p:cNvPr>
          <p:cNvSpPr>
            <a:spLocks noGrp="1"/>
          </p:cNvSpPr>
          <p:nvPr>
            <p:ph type="title"/>
          </p:nvPr>
        </p:nvSpPr>
        <p:spPr>
          <a:xfrm>
            <a:off x="206279" y="609600"/>
            <a:ext cx="2152245" cy="5175624"/>
          </a:xfrm>
        </p:spPr>
        <p:txBody>
          <a:bodyPr anchor="ctr">
            <a:normAutofit/>
          </a:bodyPr>
          <a:lstStyle/>
          <a:p>
            <a:r>
              <a:rPr lang="en-US" sz="3600" dirty="0">
                <a:solidFill>
                  <a:schemeClr val="tx1">
                    <a:lumMod val="85000"/>
                    <a:lumOff val="15000"/>
                  </a:schemeClr>
                </a:solidFill>
              </a:rPr>
              <a:t>Breaking bad news </a:t>
            </a:r>
            <a:r>
              <a:rPr lang="en-US" sz="3600" dirty="0" err="1">
                <a:solidFill>
                  <a:schemeClr val="tx1">
                    <a:lumMod val="85000"/>
                    <a:lumOff val="15000"/>
                  </a:schemeClr>
                </a:solidFill>
              </a:rPr>
              <a:t>cntd</a:t>
            </a:r>
            <a:r>
              <a:rPr lang="en-US" sz="3600" dirty="0">
                <a:solidFill>
                  <a:schemeClr val="tx1">
                    <a:lumMod val="85000"/>
                    <a:lumOff val="15000"/>
                  </a:schemeClr>
                </a:solidFill>
              </a:rPr>
              <a:t>.</a:t>
            </a:r>
          </a:p>
        </p:txBody>
      </p:sp>
      <p:sp>
        <p:nvSpPr>
          <p:cNvPr id="3" name="Content Placeholder 2">
            <a:extLst>
              <a:ext uri="{FF2B5EF4-FFF2-40B4-BE49-F238E27FC236}">
                <a16:creationId xmlns:a16="http://schemas.microsoft.com/office/drawing/2014/main" id="{7F538D53-2EE0-48F3-985B-B2B6A98B38F5}"/>
              </a:ext>
            </a:extLst>
          </p:cNvPr>
          <p:cNvSpPr>
            <a:spLocks noGrp="1"/>
          </p:cNvSpPr>
          <p:nvPr>
            <p:ph idx="1"/>
          </p:nvPr>
        </p:nvSpPr>
        <p:spPr>
          <a:xfrm>
            <a:off x="2557558" y="415636"/>
            <a:ext cx="9097531" cy="6203527"/>
          </a:xfrm>
        </p:spPr>
        <p:txBody>
          <a:bodyPr vert="horz" lIns="91440" tIns="45720" rIns="91440" bIns="45720" rtlCol="0" anchor="ctr">
            <a:normAutofit/>
          </a:bodyPr>
          <a:lstStyle/>
          <a:p>
            <a:pPr>
              <a:lnSpc>
                <a:spcPct val="114999"/>
              </a:lnSpc>
            </a:pPr>
            <a:r>
              <a:rPr lang="en-US" sz="2000" dirty="0"/>
              <a:t>Mentors need to </a:t>
            </a:r>
            <a:r>
              <a:rPr lang="en-US" sz="2000" dirty="0" err="1"/>
              <a:t>familiarise</a:t>
            </a:r>
            <a:r>
              <a:rPr lang="en-US" sz="2000" dirty="0"/>
              <a:t> themselves with students’ documentation and assessment regulations and must keep accurate records to support and justify their decisions on whether a student is competent or not. </a:t>
            </a:r>
            <a:endParaRPr lang="en-US" dirty="0"/>
          </a:p>
          <a:p>
            <a:pPr>
              <a:lnSpc>
                <a:spcPct val="114999"/>
              </a:lnSpc>
            </a:pPr>
            <a:r>
              <a:rPr lang="en-US" sz="2000" dirty="0"/>
              <a:t>They need to demonstrate that they have provided regular feedback and kept a record of this while mentoring students (Walsh, 2014). They can then make valid assessments on whether a student is competent or not. </a:t>
            </a:r>
          </a:p>
          <a:p>
            <a:pPr>
              <a:lnSpc>
                <a:spcPct val="114999"/>
              </a:lnSpc>
            </a:pPr>
            <a:r>
              <a:rPr lang="en-US" sz="2000" dirty="0"/>
              <a:t>In practice, the consequences of not failing students are that we fail in our duty of care to protect the safety of those whom we serve.</a:t>
            </a:r>
          </a:p>
        </p:txBody>
      </p:sp>
    </p:spTree>
    <p:extLst>
      <p:ext uri="{BB962C8B-B14F-4D97-AF65-F5344CB8AC3E}">
        <p14:creationId xmlns:p14="http://schemas.microsoft.com/office/powerpoint/2010/main" val="427438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275552" y="637832"/>
            <a:ext cx="2740603" cy="5161247"/>
          </a:xfrm>
        </p:spPr>
        <p:txBody>
          <a:bodyPr anchor="ctr">
            <a:normAutofit/>
          </a:bodyPr>
          <a:lstStyle/>
          <a:p>
            <a:r>
              <a:rPr lang="en-US" sz="3600" dirty="0">
                <a:solidFill>
                  <a:schemeClr val="tx2"/>
                </a:solidFill>
              </a:rPr>
              <a:t>Education audit</a:t>
            </a: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2794131" y="235790"/>
            <a:ext cx="9034531" cy="5861554"/>
          </a:xfrm>
        </p:spPr>
        <p:txBody>
          <a:bodyPr vert="horz" lIns="91440" tIns="45720" rIns="91440" bIns="45720" rtlCol="0" anchor="ctr">
            <a:noAutofit/>
          </a:bodyPr>
          <a:lstStyle/>
          <a:p>
            <a:pPr>
              <a:lnSpc>
                <a:spcPct val="114999"/>
              </a:lnSpc>
            </a:pPr>
            <a:r>
              <a:rPr lang="en-US" sz="2000" dirty="0"/>
              <a:t>Your role in evaluating practice learning in your area will include some involvement with educational audit. This is a process that is required by the regulating body (the HCPC) to assure standards are met in relation to student learning in practice. </a:t>
            </a:r>
          </a:p>
          <a:p>
            <a:pPr>
              <a:lnSpc>
                <a:spcPct val="114999"/>
              </a:lnSpc>
            </a:pPr>
            <a:r>
              <a:rPr lang="en-US" sz="2000" dirty="0"/>
              <a:t>Education providers are responsible for </a:t>
            </a:r>
            <a:r>
              <a:rPr lang="en-US" sz="2000" dirty="0" err="1"/>
              <a:t>organising</a:t>
            </a:r>
            <a:r>
              <a:rPr lang="en-US" sz="2000" dirty="0"/>
              <a:t> and completing bi-annual audits of all placement areas used for student clinical placements. This is done in partnership with placement providers and will involve link tutors, clinical education leads and facilitators, healthcare managers, practice teachers, mentors, and students. </a:t>
            </a:r>
          </a:p>
          <a:p>
            <a:pPr>
              <a:lnSpc>
                <a:spcPct val="114999"/>
              </a:lnSpc>
            </a:pPr>
            <a:r>
              <a:rPr lang="en-US" sz="2000" dirty="0"/>
              <a:t>Each education provider will have its own format, criteria, and audit process, so it is important that you are familiar with these and have sight of the most current audit for your practice area, what are the areas of good practice, and what needs improving. In some areas of the UK, higher education institutes will work together to share educational audit assessment. </a:t>
            </a:r>
          </a:p>
        </p:txBody>
      </p:sp>
    </p:spTree>
    <p:extLst>
      <p:ext uri="{BB962C8B-B14F-4D97-AF65-F5344CB8AC3E}">
        <p14:creationId xmlns:p14="http://schemas.microsoft.com/office/powerpoint/2010/main" val="2751785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6DFED0-76EC-48D5-B76A-058C2F48BCEF}"/>
              </a:ext>
            </a:extLst>
          </p:cNvPr>
          <p:cNvSpPr>
            <a:spLocks noGrp="1"/>
          </p:cNvSpPr>
          <p:nvPr>
            <p:ph type="title"/>
          </p:nvPr>
        </p:nvSpPr>
        <p:spPr>
          <a:xfrm>
            <a:off x="449910" y="3164849"/>
            <a:ext cx="1755399" cy="845824"/>
          </a:xfrm>
        </p:spPr>
        <p:txBody>
          <a:bodyPr>
            <a:noAutofit/>
          </a:bodyPr>
          <a:lstStyle/>
          <a:p>
            <a:r>
              <a:rPr lang="en-US" sz="3600" dirty="0">
                <a:solidFill>
                  <a:schemeClr val="tx2"/>
                </a:solidFill>
              </a:rPr>
              <a:t>Peer review</a:t>
            </a:r>
            <a:endParaRPr lang="en-US" sz="3600" dirty="0">
              <a:solidFill>
                <a:schemeClr val="tx2"/>
              </a:solidFill>
              <a:ea typeface="+mj-lt"/>
              <a:cs typeface="+mj-lt"/>
            </a:endParaRPr>
          </a:p>
          <a:p>
            <a:endParaRPr lang="en-US" sz="3600" dirty="0">
              <a:ea typeface="+mj-lt"/>
              <a:cs typeface="+mj-lt"/>
            </a:endParaRPr>
          </a:p>
        </p:txBody>
      </p:sp>
      <p:sp>
        <p:nvSpPr>
          <p:cNvPr id="7" name="Content Placeholder 6">
            <a:extLst>
              <a:ext uri="{FF2B5EF4-FFF2-40B4-BE49-F238E27FC236}">
                <a16:creationId xmlns:a16="http://schemas.microsoft.com/office/drawing/2014/main" id="{E5D306D8-978A-4212-A031-CBDA5ED6588F}"/>
              </a:ext>
            </a:extLst>
          </p:cNvPr>
          <p:cNvSpPr>
            <a:spLocks noGrp="1"/>
          </p:cNvSpPr>
          <p:nvPr>
            <p:ph idx="1"/>
          </p:nvPr>
        </p:nvSpPr>
        <p:spPr>
          <a:xfrm>
            <a:off x="2205309" y="193907"/>
            <a:ext cx="9869532" cy="6224281"/>
          </a:xfrm>
        </p:spPr>
        <p:txBody>
          <a:bodyPr vert="horz" lIns="91440" tIns="45720" rIns="91440" bIns="45720" rtlCol="0" anchor="t">
            <a:noAutofit/>
          </a:bodyPr>
          <a:lstStyle/>
          <a:p>
            <a:pPr>
              <a:lnSpc>
                <a:spcPct val="135000"/>
              </a:lnSpc>
            </a:pPr>
            <a:r>
              <a:rPr lang="en-US" sz="1800" dirty="0"/>
              <a:t>You may have been involved in peer review as part of educational processes relating to assessment, or as part of an appraisal process such as 360-degree feedback from colleagues. </a:t>
            </a:r>
          </a:p>
          <a:p>
            <a:pPr>
              <a:lnSpc>
                <a:spcPct val="135000"/>
              </a:lnSpc>
            </a:pPr>
            <a:r>
              <a:rPr lang="en-US" sz="1800" dirty="0"/>
              <a:t>There are more tools available on the NHS Leadership Academy </a:t>
            </a:r>
            <a:r>
              <a:rPr lang="en-US" sz="1800" b="1" dirty="0">
                <a:hlinkClick r:id="rId2"/>
              </a:rPr>
              <a:t>website</a:t>
            </a:r>
            <a:r>
              <a:rPr lang="en-US" sz="1800" dirty="0"/>
              <a:t> You may also relate peer review to the role of a ‘critical friend’ who has the expertise to give constructive feedback on your performance. </a:t>
            </a:r>
          </a:p>
          <a:p>
            <a:pPr>
              <a:lnSpc>
                <a:spcPct val="135000"/>
              </a:lnSpc>
            </a:pPr>
            <a:r>
              <a:rPr lang="en-US" sz="1800" dirty="0"/>
              <a:t>As part of your continuing development as a mentor, it is important to seek feedback on your own mentorship practices and also contribute to mentor colleagues’ development. This can be both informal and formal depending on your practice areas’ guidance and requirements.</a:t>
            </a:r>
          </a:p>
          <a:p>
            <a:pPr>
              <a:lnSpc>
                <a:spcPct val="135000"/>
              </a:lnSpc>
            </a:pPr>
            <a:r>
              <a:rPr lang="en-US" sz="1800" dirty="0"/>
              <a:t>However, the process of peer review can encourage and support mentors in continuous improvement. Peer review should involve those of the same status or role, which in this context are your fellow mentors. </a:t>
            </a:r>
            <a:endParaRPr lang="en-US" sz="4400" dirty="0"/>
          </a:p>
          <a:p>
            <a:pPr>
              <a:lnSpc>
                <a:spcPct val="135000"/>
              </a:lnSpc>
            </a:pPr>
            <a:r>
              <a:rPr lang="en-US" sz="1800" dirty="0"/>
              <a:t>Peer review should not be seen as a ‘pass’ or ‘fail’ activity but should be seen as providing constructive feedback on performance and discussing areas for improvement. This is similar to the constructive feedback processes discussed earlier. </a:t>
            </a:r>
          </a:p>
          <a:p>
            <a:pPr>
              <a:lnSpc>
                <a:spcPct val="135000"/>
              </a:lnSpc>
            </a:pPr>
            <a:r>
              <a:rPr lang="en-US" sz="1800" dirty="0"/>
              <a:t>Peer review, when conducted effectively, also helps to build confidence in the person being ‘reviewed’ and ultimately</a:t>
            </a:r>
            <a:r>
              <a:rPr lang="en-US" sz="2000" dirty="0"/>
              <a:t> </a:t>
            </a:r>
            <a:r>
              <a:rPr lang="en-US" sz="1800" dirty="0"/>
              <a:t>embeds a culture of mentorship excellence in the ‘reviewer’ feeding back to colleagues.</a:t>
            </a:r>
            <a:endParaRPr lang="en-US" sz="4400" dirty="0"/>
          </a:p>
          <a:p>
            <a:endParaRPr lang="en-US" sz="4400" dirty="0"/>
          </a:p>
        </p:txBody>
      </p:sp>
    </p:spTree>
    <p:extLst>
      <p:ext uri="{BB962C8B-B14F-4D97-AF65-F5344CB8AC3E}">
        <p14:creationId xmlns:p14="http://schemas.microsoft.com/office/powerpoint/2010/main" val="429360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330970" y="609600"/>
            <a:ext cx="2873557" cy="5175624"/>
          </a:xfrm>
        </p:spPr>
        <p:txBody>
          <a:bodyPr anchor="ctr">
            <a:noAutofit/>
          </a:bodyPr>
          <a:lstStyle/>
          <a:p>
            <a:r>
              <a:rPr lang="en-US" sz="3600" dirty="0">
                <a:solidFill>
                  <a:schemeClr val="tx2"/>
                </a:solidFill>
              </a:rPr>
              <a:t>Scope, frequency and content of student discussions</a:t>
            </a:r>
            <a:r>
              <a:rPr lang="en-US" sz="3600" dirty="0">
                <a:solidFill>
                  <a:schemeClr val="tx1">
                    <a:lumMod val="85000"/>
                    <a:lumOff val="15000"/>
                  </a:schemeClr>
                </a:solidFill>
              </a:rPr>
              <a:t> </a:t>
            </a:r>
          </a:p>
        </p:txBody>
      </p:sp>
      <p:sp>
        <p:nvSpPr>
          <p:cNvPr id="5" name="Content Placeholder 4">
            <a:extLst>
              <a:ext uri="{FF2B5EF4-FFF2-40B4-BE49-F238E27FC236}">
                <a16:creationId xmlns:a16="http://schemas.microsoft.com/office/drawing/2014/main" id="{B3784ABF-57F8-4EA0-9A63-DB3A78BDC51D}"/>
              </a:ext>
            </a:extLst>
          </p:cNvPr>
          <p:cNvSpPr>
            <a:spLocks noGrp="1"/>
          </p:cNvSpPr>
          <p:nvPr>
            <p:ph idx="1"/>
          </p:nvPr>
        </p:nvSpPr>
        <p:spPr>
          <a:xfrm>
            <a:off x="3192065" y="615153"/>
            <a:ext cx="8693650" cy="5654154"/>
          </a:xfrm>
        </p:spPr>
        <p:txBody>
          <a:bodyPr vert="horz" lIns="91440" tIns="45720" rIns="91440" bIns="45720" rtlCol="0" anchor="t">
            <a:normAutofit fontScale="47500" lnSpcReduction="20000"/>
          </a:bodyPr>
          <a:lstStyle/>
          <a:p>
            <a:pPr>
              <a:lnSpc>
                <a:spcPct val="135000"/>
              </a:lnSpc>
            </a:pPr>
            <a:r>
              <a:rPr lang="en-US" dirty="0"/>
              <a:t>Within the </a:t>
            </a:r>
            <a:r>
              <a:rPr lang="en-US" dirty="0" smtClean="0"/>
              <a:t>CPAD </a:t>
            </a:r>
            <a:r>
              <a:rPr lang="en-US" dirty="0"/>
              <a:t>there is a template for student discussions, and a model of an action plan pro-forma.</a:t>
            </a:r>
          </a:p>
          <a:p>
            <a:pPr>
              <a:lnSpc>
                <a:spcPct val="135000"/>
              </a:lnSpc>
            </a:pPr>
            <a:r>
              <a:rPr lang="en-US" dirty="0"/>
              <a:t>We suggest a weekly meeting with the student to review progress against aims for the particular week.</a:t>
            </a:r>
          </a:p>
          <a:p>
            <a:pPr>
              <a:lnSpc>
                <a:spcPct val="135000"/>
              </a:lnSpc>
            </a:pPr>
            <a:r>
              <a:rPr lang="en-US" dirty="0"/>
              <a:t>Each month academic link tutors will visit the students on clinical placement and seek to have a conversation with clinical staff involved with student education.</a:t>
            </a:r>
          </a:p>
          <a:p>
            <a:pPr>
              <a:lnSpc>
                <a:spcPct val="135000"/>
              </a:lnSpc>
            </a:pPr>
            <a:r>
              <a:rPr lang="en-US" dirty="0"/>
              <a:t>There will, in addition, meetings with the both the student and practice education team.</a:t>
            </a:r>
          </a:p>
          <a:p>
            <a:pPr>
              <a:lnSpc>
                <a:spcPct val="135000"/>
              </a:lnSpc>
            </a:pPr>
            <a:r>
              <a:rPr lang="en-US" dirty="0"/>
              <a:t>The structure of these discussions is intended to be a constructive positive experience for all concerned, and clinical staff are encouraged to reflect on the line, style, and phraseology used when exploring students understanding of a particular area, issue, or technique.</a:t>
            </a:r>
          </a:p>
          <a:p>
            <a:pPr>
              <a:lnSpc>
                <a:spcPct val="135000"/>
              </a:lnSpc>
            </a:pPr>
            <a:r>
              <a:rPr lang="en-US" dirty="0"/>
              <a:t>Staff should also be mindful of the stage of student training, and their academic course content.</a:t>
            </a:r>
          </a:p>
          <a:p>
            <a:endParaRPr lang="en-US" dirty="0"/>
          </a:p>
        </p:txBody>
      </p:sp>
    </p:spTree>
    <p:extLst>
      <p:ext uri="{BB962C8B-B14F-4D97-AF65-F5344CB8AC3E}">
        <p14:creationId xmlns:p14="http://schemas.microsoft.com/office/powerpoint/2010/main" val="1799124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330970" y="609600"/>
            <a:ext cx="2873557" cy="5175624"/>
          </a:xfrm>
        </p:spPr>
        <p:txBody>
          <a:bodyPr anchor="ctr">
            <a:noAutofit/>
          </a:bodyPr>
          <a:lstStyle/>
          <a:p>
            <a:r>
              <a:rPr lang="en-US" sz="3600" dirty="0">
                <a:solidFill>
                  <a:schemeClr val="tx2"/>
                </a:solidFill>
              </a:rPr>
              <a:t>Scope, frequency and content of student discussions</a:t>
            </a:r>
            <a:r>
              <a:rPr lang="en-US" sz="3600" dirty="0">
                <a:solidFill>
                  <a:schemeClr val="tx1">
                    <a:lumMod val="85000"/>
                    <a:lumOff val="15000"/>
                  </a:schemeClr>
                </a:solidFill>
              </a:rPr>
              <a:t> </a:t>
            </a:r>
          </a:p>
        </p:txBody>
      </p:sp>
      <p:sp>
        <p:nvSpPr>
          <p:cNvPr id="5" name="Content Placeholder 4">
            <a:extLst>
              <a:ext uri="{FF2B5EF4-FFF2-40B4-BE49-F238E27FC236}">
                <a16:creationId xmlns:a16="http://schemas.microsoft.com/office/drawing/2014/main" id="{B3784ABF-57F8-4EA0-9A63-DB3A78BDC51D}"/>
              </a:ext>
            </a:extLst>
          </p:cNvPr>
          <p:cNvSpPr>
            <a:spLocks noGrp="1"/>
          </p:cNvSpPr>
          <p:nvPr>
            <p:ph idx="1"/>
          </p:nvPr>
        </p:nvSpPr>
        <p:spPr>
          <a:xfrm>
            <a:off x="3192065" y="615153"/>
            <a:ext cx="8693650" cy="5654154"/>
          </a:xfrm>
        </p:spPr>
        <p:txBody>
          <a:bodyPr vert="horz" lIns="91440" tIns="45720" rIns="91440" bIns="45720" rtlCol="0" anchor="t">
            <a:normAutofit fontScale="55000" lnSpcReduction="20000"/>
          </a:bodyPr>
          <a:lstStyle/>
          <a:p>
            <a:pPr>
              <a:lnSpc>
                <a:spcPct val="135000"/>
              </a:lnSpc>
            </a:pPr>
            <a:r>
              <a:rPr lang="en-US"/>
              <a:t>We would consider it good practice, during the initial meeting, that the scope and nature of discussions is outlined.</a:t>
            </a:r>
          </a:p>
          <a:p>
            <a:pPr>
              <a:lnSpc>
                <a:spcPct val="135000"/>
              </a:lnSpc>
            </a:pPr>
            <a:r>
              <a:rPr lang="en-US"/>
              <a:t>This could include an outline of expectations from both parties (i.e. the student and practice educator)</a:t>
            </a:r>
          </a:p>
          <a:p>
            <a:pPr>
              <a:lnSpc>
                <a:spcPct val="135000"/>
              </a:lnSpc>
            </a:pPr>
            <a:r>
              <a:rPr lang="en-US"/>
              <a:t>It may require a formal 'learning contract'</a:t>
            </a:r>
          </a:p>
          <a:p>
            <a:pPr>
              <a:lnSpc>
                <a:spcPct val="135000"/>
              </a:lnSpc>
            </a:pPr>
            <a:r>
              <a:rPr lang="en-US"/>
              <a:t>It should also state what the limits of confidentiality are including disclosure</a:t>
            </a:r>
          </a:p>
          <a:p>
            <a:pPr>
              <a:lnSpc>
                <a:spcPct val="135000"/>
              </a:lnSpc>
            </a:pPr>
            <a:r>
              <a:rPr lang="en-US"/>
              <a:t>Clinical staff should have a clear view of the processes of assessment, and of the fitness to practice / concerns  procedures</a:t>
            </a:r>
          </a:p>
          <a:p>
            <a:pPr>
              <a:lnSpc>
                <a:spcPct val="135000"/>
              </a:lnSpc>
            </a:pPr>
            <a:r>
              <a:rPr lang="en-US"/>
              <a:t>Clinical staff should have confidence in the processes and procedures for student discipline within the academic setting</a:t>
            </a:r>
          </a:p>
        </p:txBody>
      </p:sp>
    </p:spTree>
    <p:extLst>
      <p:ext uri="{BB962C8B-B14F-4D97-AF65-F5344CB8AC3E}">
        <p14:creationId xmlns:p14="http://schemas.microsoft.com/office/powerpoint/2010/main" val="3089037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45B2-C03C-4137-B745-E09DB89E9BC5}"/>
              </a:ext>
            </a:extLst>
          </p:cNvPr>
          <p:cNvSpPr>
            <a:spLocks noGrp="1"/>
          </p:cNvSpPr>
          <p:nvPr>
            <p:ph type="title"/>
          </p:nvPr>
        </p:nvSpPr>
        <p:spPr>
          <a:xfrm>
            <a:off x="1286933" y="609600"/>
            <a:ext cx="10197494" cy="1099457"/>
          </a:xfrm>
        </p:spPr>
        <p:txBody>
          <a:bodyPr>
            <a:normAutofit/>
          </a:bodyPr>
          <a:lstStyle/>
          <a:p>
            <a:r>
              <a:rPr lang="en-US" sz="4400" dirty="0"/>
              <a:t>Effective questioning?</a:t>
            </a:r>
          </a:p>
        </p:txBody>
      </p:sp>
      <p:graphicFrame>
        <p:nvGraphicFramePr>
          <p:cNvPr id="5" name="Content Placeholder 2">
            <a:extLst>
              <a:ext uri="{FF2B5EF4-FFF2-40B4-BE49-F238E27FC236}">
                <a16:creationId xmlns:a16="http://schemas.microsoft.com/office/drawing/2014/main" id="{1FB44195-DBFC-4E21-876E-EBFD37AB213C}"/>
              </a:ext>
            </a:extLst>
          </p:cNvPr>
          <p:cNvGraphicFramePr>
            <a:graphicFrameLocks noGrp="1"/>
          </p:cNvGraphicFramePr>
          <p:nvPr>
            <p:ph idx="1"/>
            <p:extLst/>
          </p:nvPr>
        </p:nvGraphicFramePr>
        <p:xfrm>
          <a:off x="885151" y="1823852"/>
          <a:ext cx="10269296" cy="4800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24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D392-373B-4B7A-9F27-A15CD6606561}"/>
              </a:ext>
            </a:extLst>
          </p:cNvPr>
          <p:cNvSpPr>
            <a:spLocks noGrp="1"/>
          </p:cNvSpPr>
          <p:nvPr>
            <p:ph type="title"/>
          </p:nvPr>
        </p:nvSpPr>
        <p:spPr>
          <a:xfrm>
            <a:off x="8160773" y="1113062"/>
            <a:ext cx="3382297" cy="3281957"/>
          </a:xfrm>
          <a:noFill/>
        </p:spPr>
        <p:txBody>
          <a:bodyPr vert="horz" lIns="91440" tIns="45720" rIns="91440" bIns="45720" rtlCol="0" anchor="b">
            <a:normAutofit/>
          </a:bodyPr>
          <a:lstStyle/>
          <a:p>
            <a:pPr>
              <a:lnSpc>
                <a:spcPct val="90000"/>
              </a:lnSpc>
            </a:pPr>
            <a:r>
              <a:rPr lang="en-US" sz="3600" b="0" i="0" kern="1200" dirty="0">
                <a:latin typeface="+mj-lt"/>
                <a:ea typeface="+mj-ea"/>
                <a:cs typeface="+mj-cs"/>
              </a:rPr>
              <a:t>Coaching and Mentoring – supporting the student</a:t>
            </a:r>
          </a:p>
        </p:txBody>
      </p:sp>
      <p:pic>
        <p:nvPicPr>
          <p:cNvPr id="3" name="Picture 4">
            <a:extLst>
              <a:ext uri="{FF2B5EF4-FFF2-40B4-BE49-F238E27FC236}">
                <a16:creationId xmlns:a16="http://schemas.microsoft.com/office/drawing/2014/main" id="{96E543C0-7B70-41E1-A046-60C8D728B24E}"/>
              </a:ext>
            </a:extLst>
          </p:cNvPr>
          <p:cNvPicPr>
            <a:picLocks noChangeAspect="1"/>
          </p:cNvPicPr>
          <p:nvPr/>
        </p:nvPicPr>
        <p:blipFill>
          <a:blip r:embed="rId2"/>
          <a:stretch>
            <a:fillRect/>
          </a:stretch>
        </p:blipFill>
        <p:spPr>
          <a:xfrm>
            <a:off x="1109763" y="1542790"/>
            <a:ext cx="6470907" cy="376930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670185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3">
            <a:extLst>
              <a:ext uri="{FF2B5EF4-FFF2-40B4-BE49-F238E27FC236}">
                <a16:creationId xmlns:a16="http://schemas.microsoft.com/office/drawing/2014/main" id="{A20D085A-A326-4B9E-BC37-C86C60026DC7}"/>
              </a:ext>
            </a:extLst>
          </p:cNvPr>
          <p:cNvGraphicFramePr>
            <a:graphicFrameLocks noGrp="1"/>
          </p:cNvGraphicFramePr>
          <p:nvPr>
            <p:ph idx="1"/>
            <p:extLst/>
          </p:nvPr>
        </p:nvGraphicFramePr>
        <p:xfrm>
          <a:off x="-751783" y="121707"/>
          <a:ext cx="13879991" cy="6478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018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A8D0-BB18-4FEF-8739-51490CC39F8F}"/>
              </a:ext>
            </a:extLst>
          </p:cNvPr>
          <p:cNvSpPr>
            <a:spLocks noGrp="1"/>
          </p:cNvSpPr>
          <p:nvPr>
            <p:ph type="title"/>
          </p:nvPr>
        </p:nvSpPr>
        <p:spPr>
          <a:xfrm>
            <a:off x="1692545" y="482349"/>
            <a:ext cx="8761413" cy="706964"/>
          </a:xfrm>
        </p:spPr>
        <p:txBody>
          <a:bodyPr vert="horz" lIns="91440" tIns="45720" rIns="91440" bIns="45720" rtlCol="0" anchor="ctr">
            <a:noAutofit/>
          </a:bodyPr>
          <a:lstStyle/>
          <a:p>
            <a:r>
              <a:rPr lang="en-US" sz="4400" dirty="0"/>
              <a:t>Coaching and mentoring</a:t>
            </a:r>
          </a:p>
        </p:txBody>
      </p:sp>
      <p:graphicFrame>
        <p:nvGraphicFramePr>
          <p:cNvPr id="29" name="Content Placeholder 2">
            <a:extLst>
              <a:ext uri="{FF2B5EF4-FFF2-40B4-BE49-F238E27FC236}">
                <a16:creationId xmlns:a16="http://schemas.microsoft.com/office/drawing/2014/main" id="{3F3013CC-8C5A-4EB8-A9B7-B73E24CD32CF}"/>
              </a:ext>
            </a:extLst>
          </p:cNvPr>
          <p:cNvGraphicFramePr>
            <a:graphicFrameLocks noGrp="1"/>
          </p:cNvGraphicFramePr>
          <p:nvPr>
            <p:ph sz="half" idx="1"/>
            <p:extLst>
              <p:ext uri="{D42A27DB-BD31-4B8C-83A1-F6EECF244321}">
                <p14:modId xmlns:p14="http://schemas.microsoft.com/office/powerpoint/2010/main" val="4210871457"/>
              </p:ext>
            </p:extLst>
          </p:nvPr>
        </p:nvGraphicFramePr>
        <p:xfrm>
          <a:off x="286602" y="1433015"/>
          <a:ext cx="11573301" cy="4831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347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AABC-BC03-49DF-A906-4CFC8F4A2F4C}"/>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200" b="0" i="0" kern="1200" dirty="0">
                <a:latin typeface="+mj-lt"/>
                <a:ea typeface="+mj-ea"/>
                <a:cs typeface="+mj-cs"/>
              </a:rPr>
              <a:t>Coaching and mentoring – supporting the student</a:t>
            </a:r>
          </a:p>
        </p:txBody>
      </p:sp>
      <p:pic>
        <p:nvPicPr>
          <p:cNvPr id="4" name="Picture 4" descr="A screenshot of a cell phone&#10;&#10;Description generated with high confidence">
            <a:extLst>
              <a:ext uri="{FF2B5EF4-FFF2-40B4-BE49-F238E27FC236}">
                <a16:creationId xmlns:a16="http://schemas.microsoft.com/office/drawing/2014/main" id="{6FC886D4-5F1A-4F17-8F0A-D4A01F729BF7}"/>
              </a:ext>
            </a:extLst>
          </p:cNvPr>
          <p:cNvPicPr>
            <a:picLocks noGrp="1" noChangeAspect="1"/>
          </p:cNvPicPr>
          <p:nvPr>
            <p:ph idx="1"/>
          </p:nvPr>
        </p:nvPicPr>
        <p:blipFill>
          <a:blip r:embed="rId2"/>
          <a:stretch>
            <a:fillRect/>
          </a:stretch>
        </p:blipFill>
        <p:spPr>
          <a:xfrm>
            <a:off x="1487958" y="1113063"/>
            <a:ext cx="5714516"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6138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329461"/>
            <a:ext cx="12085527" cy="145626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Clinical Placement – Practice placement modules</a:t>
            </a:r>
          </a:p>
        </p:txBody>
      </p:sp>
      <p:sp>
        <p:nvSpPr>
          <p:cNvPr id="5" name="Content Placeholder 2"/>
          <p:cNvSpPr txBox="1">
            <a:spLocks/>
          </p:cNvSpPr>
          <p:nvPr/>
        </p:nvSpPr>
        <p:spPr>
          <a:xfrm>
            <a:off x="514210" y="2212521"/>
            <a:ext cx="11161885" cy="3168352"/>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nSpc>
                <a:spcPct val="120000"/>
              </a:lnSpc>
              <a:buNone/>
            </a:pPr>
            <a:r>
              <a:rPr lang="en-GB" sz="2400" dirty="0"/>
              <a:t>Occurs throughout the </a:t>
            </a:r>
            <a:r>
              <a:rPr lang="en-GB" sz="2400"/>
              <a:t>three-year</a:t>
            </a:r>
            <a:r>
              <a:rPr lang="en-GB" sz="2400" dirty="0"/>
              <a:t> programme.</a:t>
            </a:r>
          </a:p>
          <a:p>
            <a:pPr marL="0" indent="0">
              <a:lnSpc>
                <a:spcPct val="120000"/>
              </a:lnSpc>
              <a:buNone/>
            </a:pPr>
            <a:r>
              <a:rPr lang="en-GB" sz="2400" dirty="0"/>
              <a:t>Block placement model alternating with academic theory.</a:t>
            </a:r>
          </a:p>
          <a:p>
            <a:pPr marL="0" indent="0">
              <a:lnSpc>
                <a:spcPct val="110000"/>
              </a:lnSpc>
              <a:buNone/>
            </a:pPr>
            <a:r>
              <a:rPr lang="en-GB" sz="2400" dirty="0"/>
              <a:t>Placement is designed around meeting clinical objectives and providing students with a range of </a:t>
            </a:r>
            <a:r>
              <a:rPr lang="en-GB" sz="2400"/>
              <a:t>experiences in clinical environments – specifically the HCPC Standards of Proficiency for </a:t>
            </a:r>
            <a:r>
              <a:rPr lang="en-GB" sz="2400" dirty="0"/>
              <a:t>Radiographers </a:t>
            </a:r>
            <a:endParaRPr lang="en-GB" sz="2400" dirty="0">
              <a:cs typeface="Calibri"/>
            </a:endParaRPr>
          </a:p>
          <a:p>
            <a:pPr marL="0" indent="0">
              <a:lnSpc>
                <a:spcPct val="110000"/>
              </a:lnSpc>
              <a:buNone/>
            </a:pPr>
            <a:r>
              <a:rPr lang="en-GB" sz="2400" dirty="0"/>
              <a:t>No minimum </a:t>
            </a:r>
            <a:r>
              <a:rPr lang="en-GB" sz="2400"/>
              <a:t>hour's</a:t>
            </a:r>
            <a:r>
              <a:rPr lang="en-GB" sz="2400" dirty="0"/>
              <a:t> requirement, as 100% attendance is expected (policy in place for sickness and absence reporting).</a:t>
            </a:r>
          </a:p>
          <a:p>
            <a:pPr marL="0" indent="0">
              <a:lnSpc>
                <a:spcPct val="110000"/>
              </a:lnSpc>
              <a:buNone/>
            </a:pPr>
            <a:endParaRPr lang="en-GB" sz="2400" dirty="0"/>
          </a:p>
        </p:txBody>
      </p:sp>
    </p:spTree>
    <p:extLst>
      <p:ext uri="{BB962C8B-B14F-4D97-AF65-F5344CB8AC3E}">
        <p14:creationId xmlns:p14="http://schemas.microsoft.com/office/powerpoint/2010/main" val="3763308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A8D0-BB18-4FEF-8739-51490CC39F8F}"/>
              </a:ext>
            </a:extLst>
          </p:cNvPr>
          <p:cNvSpPr>
            <a:spLocks noGrp="1"/>
          </p:cNvSpPr>
          <p:nvPr>
            <p:ph type="title"/>
          </p:nvPr>
        </p:nvSpPr>
        <p:spPr>
          <a:xfrm>
            <a:off x="1114011" y="318576"/>
            <a:ext cx="8761413" cy="706964"/>
          </a:xfrm>
        </p:spPr>
        <p:txBody>
          <a:bodyPr vert="horz" lIns="91440" tIns="45720" rIns="91440" bIns="45720" rtlCol="0" anchor="ctr">
            <a:normAutofit fontScale="90000"/>
          </a:bodyPr>
          <a:lstStyle/>
          <a:p>
            <a:r>
              <a:rPr lang="en-US" dirty="0"/>
              <a:t>Coaching and mentoring</a:t>
            </a:r>
          </a:p>
        </p:txBody>
      </p:sp>
      <p:graphicFrame>
        <p:nvGraphicFramePr>
          <p:cNvPr id="29" name="Content Placeholder 2">
            <a:extLst>
              <a:ext uri="{FF2B5EF4-FFF2-40B4-BE49-F238E27FC236}">
                <a16:creationId xmlns:a16="http://schemas.microsoft.com/office/drawing/2014/main" id="{3F3013CC-8C5A-4EB8-A9B7-B73E24CD32CF}"/>
              </a:ext>
            </a:extLst>
          </p:cNvPr>
          <p:cNvGraphicFramePr>
            <a:graphicFrameLocks noGrp="1"/>
          </p:cNvGraphicFramePr>
          <p:nvPr>
            <p:ph sz="half" idx="1"/>
            <p:extLst>
              <p:ext uri="{D42A27DB-BD31-4B8C-83A1-F6EECF244321}">
                <p14:modId xmlns:p14="http://schemas.microsoft.com/office/powerpoint/2010/main" val="460513247"/>
              </p:ext>
            </p:extLst>
          </p:nvPr>
        </p:nvGraphicFramePr>
        <p:xfrm>
          <a:off x="204718" y="1194178"/>
          <a:ext cx="11559654" cy="5213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217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96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8645" y="0"/>
            <a:ext cx="9633355" cy="6776307"/>
          </a:xfrm>
          <a:prstGeom prst="rect">
            <a:avLst/>
          </a:prstGeom>
        </p:spPr>
      </p:pic>
      <p:cxnSp>
        <p:nvCxnSpPr>
          <p:cNvPr id="4" name="Straight Arrow Connector 3"/>
          <p:cNvCxnSpPr/>
          <p:nvPr/>
        </p:nvCxnSpPr>
        <p:spPr>
          <a:xfrm>
            <a:off x="5854890" y="1446663"/>
            <a:ext cx="873456" cy="0"/>
          </a:xfrm>
          <a:prstGeom prst="straightConnector1">
            <a:avLst/>
          </a:prstGeom>
          <a:ln w="28575">
            <a:prstDash val="dash"/>
            <a:headEnd type="triangle"/>
            <a:tailEnd type="triangle"/>
          </a:ln>
        </p:spPr>
        <p:style>
          <a:lnRef idx="1">
            <a:schemeClr val="accent6"/>
          </a:lnRef>
          <a:fillRef idx="0">
            <a:schemeClr val="accent6"/>
          </a:fillRef>
          <a:effectRef idx="0">
            <a:schemeClr val="accent6"/>
          </a:effectRef>
          <a:fontRef idx="minor">
            <a:schemeClr val="tx1"/>
          </a:fontRef>
        </p:style>
      </p:cxnSp>
      <p:sp>
        <p:nvSpPr>
          <p:cNvPr id="21" name="Rounded Rectangle 20"/>
          <p:cNvSpPr/>
          <p:nvPr/>
        </p:nvSpPr>
        <p:spPr>
          <a:xfrm>
            <a:off x="322688" y="4090136"/>
            <a:ext cx="1378424" cy="1351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student (s)</a:t>
            </a:r>
            <a:endParaRPr lang="en-GB" dirty="0"/>
          </a:p>
        </p:txBody>
      </p:sp>
      <p:sp>
        <p:nvSpPr>
          <p:cNvPr id="22" name="Left Brace 21"/>
          <p:cNvSpPr/>
          <p:nvPr/>
        </p:nvSpPr>
        <p:spPr>
          <a:xfrm>
            <a:off x="2543705" y="3388153"/>
            <a:ext cx="1330967" cy="27550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3" name="Straight Arrow Connector 22"/>
          <p:cNvCxnSpPr>
            <a:stCxn id="21" idx="3"/>
            <a:endCxn id="22" idx="1"/>
          </p:cNvCxnSpPr>
          <p:nvPr/>
        </p:nvCxnSpPr>
        <p:spPr>
          <a:xfrm>
            <a:off x="1701112" y="4765700"/>
            <a:ext cx="842593" cy="0"/>
          </a:xfrm>
          <a:prstGeom prst="straightConnector1">
            <a:avLst/>
          </a:prstGeom>
          <a:ln w="28575">
            <a:headEnd type="triangle"/>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4059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7380" y="1022246"/>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Yearly overview – year 1</a:t>
            </a:r>
          </a:p>
        </p:txBody>
      </p:sp>
      <p:graphicFrame>
        <p:nvGraphicFramePr>
          <p:cNvPr id="5" name="Content Placeholder 3"/>
          <p:cNvGraphicFramePr>
            <a:graphicFrameLocks/>
          </p:cNvGraphicFramePr>
          <p:nvPr>
            <p:extLst>
              <p:ext uri="{D42A27DB-BD31-4B8C-83A1-F6EECF244321}">
                <p14:modId xmlns:p14="http://schemas.microsoft.com/office/powerpoint/2010/main" val="3465296751"/>
              </p:ext>
            </p:extLst>
          </p:nvPr>
        </p:nvGraphicFramePr>
        <p:xfrm>
          <a:off x="1143000" y="2113642"/>
          <a:ext cx="9517644" cy="3250890"/>
        </p:xfrm>
        <a:graphic>
          <a:graphicData uri="http://schemas.openxmlformats.org/drawingml/2006/table">
            <a:tbl>
              <a:tblPr>
                <a:tableStyleId>{5C22544A-7EE6-4342-B048-85BDC9FD1C3A}</a:tableStyleId>
              </a:tblPr>
              <a:tblGrid>
                <a:gridCol w="1485141">
                  <a:extLst>
                    <a:ext uri="{9D8B030D-6E8A-4147-A177-3AD203B41FA5}">
                      <a16:colId xmlns:a16="http://schemas.microsoft.com/office/drawing/2014/main" val="133531124"/>
                    </a:ext>
                  </a:extLst>
                </a:gridCol>
                <a:gridCol w="1360714">
                  <a:extLst>
                    <a:ext uri="{9D8B030D-6E8A-4147-A177-3AD203B41FA5}">
                      <a16:colId xmlns:a16="http://schemas.microsoft.com/office/drawing/2014/main" val="609903812"/>
                    </a:ext>
                  </a:extLst>
                </a:gridCol>
                <a:gridCol w="1433285">
                  <a:extLst>
                    <a:ext uri="{9D8B030D-6E8A-4147-A177-3AD203B41FA5}">
                      <a16:colId xmlns:a16="http://schemas.microsoft.com/office/drawing/2014/main" val="3673745819"/>
                    </a:ext>
                  </a:extLst>
                </a:gridCol>
                <a:gridCol w="1084521">
                  <a:extLst>
                    <a:ext uri="{9D8B030D-6E8A-4147-A177-3AD203B41FA5}">
                      <a16:colId xmlns:a16="http://schemas.microsoft.com/office/drawing/2014/main" val="1613164898"/>
                    </a:ext>
                  </a:extLst>
                </a:gridCol>
                <a:gridCol w="926476">
                  <a:extLst>
                    <a:ext uri="{9D8B030D-6E8A-4147-A177-3AD203B41FA5}">
                      <a16:colId xmlns:a16="http://schemas.microsoft.com/office/drawing/2014/main" val="3743905420"/>
                    </a:ext>
                  </a:extLst>
                </a:gridCol>
                <a:gridCol w="926476">
                  <a:extLst>
                    <a:ext uri="{9D8B030D-6E8A-4147-A177-3AD203B41FA5}">
                      <a16:colId xmlns:a16="http://schemas.microsoft.com/office/drawing/2014/main" val="1600668671"/>
                    </a:ext>
                  </a:extLst>
                </a:gridCol>
                <a:gridCol w="1428744">
                  <a:extLst>
                    <a:ext uri="{9D8B030D-6E8A-4147-A177-3AD203B41FA5}">
                      <a16:colId xmlns:a16="http://schemas.microsoft.com/office/drawing/2014/main" val="2275813961"/>
                    </a:ext>
                  </a:extLst>
                </a:gridCol>
                <a:gridCol w="872287">
                  <a:extLst>
                    <a:ext uri="{9D8B030D-6E8A-4147-A177-3AD203B41FA5}">
                      <a16:colId xmlns:a16="http://schemas.microsoft.com/office/drawing/2014/main" val="2047128189"/>
                    </a:ext>
                  </a:extLst>
                </a:gridCol>
              </a:tblGrid>
              <a:tr h="1041978">
                <a:tc>
                  <a:txBody>
                    <a:bodyPr/>
                    <a:lstStyle/>
                    <a:p>
                      <a:pPr algn="ctr" fontAlgn="ctr"/>
                      <a:r>
                        <a:rPr lang="en-GB" sz="1600" u="none" strike="noStrike" dirty="0">
                          <a:effectLst/>
                        </a:rPr>
                        <a:t>Week 1-9</a:t>
                      </a:r>
                      <a:endParaRPr lang="en-GB" sz="1600" b="0" i="0" u="none" strike="noStrike" dirty="0">
                        <a:solidFill>
                          <a:srgbClr val="595959"/>
                        </a:solidFill>
                        <a:effectLst/>
                        <a:latin typeface="Calibri" panose="020F0502020204030204" pitchFamily="34" charset="0"/>
                      </a:endParaRPr>
                    </a:p>
                  </a:txBody>
                  <a:tcPr marL="9525" marR="9525" marT="9525" marB="0" anchor="ctr"/>
                </a:tc>
                <a:tc>
                  <a:txBody>
                    <a:bodyPr/>
                    <a:lstStyle/>
                    <a:p>
                      <a:pPr algn="ctr" fontAlgn="ctr"/>
                      <a:r>
                        <a:rPr lang="en-GB" sz="1600" u="none" strike="noStrike" dirty="0">
                          <a:effectLst/>
                        </a:rPr>
                        <a:t>Week 10-19</a:t>
                      </a:r>
                      <a:endParaRPr lang="en-GB" sz="1600" b="0" i="0" u="none" strike="noStrike" dirty="0">
                        <a:solidFill>
                          <a:srgbClr val="595959"/>
                        </a:solidFill>
                        <a:effectLst/>
                        <a:latin typeface="Calibri" panose="020F0502020204030204" pitchFamily="34" charset="0"/>
                      </a:endParaRPr>
                    </a:p>
                  </a:txBody>
                  <a:tcPr marL="9525" marR="9525" marT="9525" marB="0" anchor="ctr"/>
                </a:tc>
                <a:tc>
                  <a:txBody>
                    <a:bodyPr/>
                    <a:lstStyle/>
                    <a:p>
                      <a:pPr algn="ctr" fontAlgn="ctr"/>
                      <a:r>
                        <a:rPr lang="en-GB" sz="1600" u="none" strike="noStrike" dirty="0">
                          <a:effectLst/>
                        </a:rPr>
                        <a:t>Week 20-25</a:t>
                      </a:r>
                      <a:endParaRPr lang="en-GB" sz="1600" b="0" i="0" u="none" strike="noStrike" dirty="0">
                        <a:solidFill>
                          <a:srgbClr val="595959"/>
                        </a:solidFill>
                        <a:effectLst/>
                        <a:latin typeface="Calibri" panose="020F0502020204030204" pitchFamily="34" charset="0"/>
                      </a:endParaRPr>
                    </a:p>
                  </a:txBody>
                  <a:tcPr marL="9525" marR="9525" marT="9525" marB="0" anchor="ctr"/>
                </a:tc>
                <a:tc>
                  <a:txBody>
                    <a:bodyPr/>
                    <a:lstStyle/>
                    <a:p>
                      <a:pPr lvl="0" algn="ctr">
                        <a:buNone/>
                      </a:pPr>
                      <a:r>
                        <a:rPr lang="en-GB" sz="1600" u="none" strike="noStrike" dirty="0">
                          <a:effectLst/>
                        </a:rPr>
                        <a:t>Week 26 -33</a:t>
                      </a:r>
                      <a:endParaRPr lang="en-GB" sz="1600" b="0" i="0" u="none" strike="noStrike">
                        <a:solidFill>
                          <a:srgbClr val="595959"/>
                        </a:solidFill>
                        <a:effectLst/>
                        <a:latin typeface="Calibri"/>
                      </a:endParaRPr>
                    </a:p>
                  </a:txBody>
                  <a:tcPr marL="9525" marR="9525" marT="9525" marB="0" anchor="ctr"/>
                </a:tc>
                <a:tc>
                  <a:txBody>
                    <a:bodyPr/>
                    <a:lstStyle/>
                    <a:p>
                      <a:pPr algn="ctr" fontAlgn="ctr"/>
                      <a:r>
                        <a:rPr lang="en-GB" sz="1600" u="none" strike="noStrike" dirty="0">
                          <a:effectLst/>
                        </a:rPr>
                        <a:t>Week 34</a:t>
                      </a:r>
                      <a:endParaRPr lang="en-GB" sz="1600" b="0" i="0" u="none" strike="noStrike" dirty="0">
                        <a:solidFill>
                          <a:srgbClr val="595959"/>
                        </a:solidFill>
                        <a:effectLst/>
                        <a:latin typeface="Calibri" panose="020F0502020204030204" pitchFamily="34" charset="0"/>
                      </a:endParaRPr>
                    </a:p>
                  </a:txBody>
                  <a:tcPr marL="9525" marR="9525" marT="9525" marB="0" anchor="ctr"/>
                </a:tc>
                <a:tc>
                  <a:txBody>
                    <a:bodyPr/>
                    <a:lstStyle/>
                    <a:p>
                      <a:pPr lvl="0" algn="ctr">
                        <a:buNone/>
                      </a:pPr>
                      <a:r>
                        <a:rPr lang="en-GB" sz="1600" u="none" strike="noStrike" dirty="0">
                          <a:effectLst/>
                        </a:rPr>
                        <a:t>Week 35</a:t>
                      </a:r>
                    </a:p>
                  </a:txBody>
                  <a:tcPr marL="9525" marR="9525" marT="9525" marB="0" anchor="ctr"/>
                </a:tc>
                <a:tc>
                  <a:txBody>
                    <a:bodyPr/>
                    <a:lstStyle/>
                    <a:p>
                      <a:pPr algn="ctr" fontAlgn="ctr"/>
                      <a:r>
                        <a:rPr lang="en-GB" sz="1600" u="none" strike="noStrike" dirty="0">
                          <a:effectLst/>
                        </a:rPr>
                        <a:t>Week 36 - 41</a:t>
                      </a:r>
                    </a:p>
                  </a:txBody>
                  <a:tcPr marL="9525" marR="9525" marT="9525" marB="0" anchor="ctr"/>
                </a:tc>
                <a:tc>
                  <a:txBody>
                    <a:bodyPr/>
                    <a:lstStyle/>
                    <a:p>
                      <a:pPr algn="ctr" fontAlgn="b"/>
                      <a:r>
                        <a:rPr lang="en-GB" sz="1600" u="none" strike="noStrike" dirty="0">
                          <a:effectLst/>
                        </a:rPr>
                        <a:t>Week 42-51</a:t>
                      </a:r>
                    </a:p>
                  </a:txBody>
                  <a:tcPr marL="9525" marR="9525" marT="9525" marB="0" anchor="ctr"/>
                </a:tc>
                <a:extLst>
                  <a:ext uri="{0D108BD9-81ED-4DB2-BD59-A6C34878D82A}">
                    <a16:rowId xmlns:a16="http://schemas.microsoft.com/office/drawing/2014/main" val="2815267915"/>
                  </a:ext>
                </a:extLst>
              </a:tr>
              <a:tr h="1030991">
                <a:tc>
                  <a:txBody>
                    <a:bodyPr/>
                    <a:lstStyle/>
                    <a:p>
                      <a:pPr algn="ctr" fontAlgn="ctr"/>
                      <a:r>
                        <a:rPr lang="en-GB" sz="1200" u="none" strike="noStrike" dirty="0">
                          <a:effectLst/>
                        </a:rPr>
                        <a:t>30/09/2019 - 25/11/2019</a:t>
                      </a:r>
                      <a:endParaRPr lang="en-GB" sz="1200" b="0" i="0" u="none" strike="noStrike" dirty="0">
                        <a:solidFill>
                          <a:srgbClr val="595959"/>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02/12/2019 03/02/2020</a:t>
                      </a:r>
                      <a:endParaRPr lang="en-GB" sz="1200" b="0" i="0" u="none" strike="noStrike" dirty="0">
                        <a:solidFill>
                          <a:srgbClr val="595959"/>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10/02/2020 -16/03/2020</a:t>
                      </a:r>
                      <a:endParaRPr lang="en-GB" sz="1200" b="0" i="0" u="none" strike="noStrike" dirty="0">
                        <a:solidFill>
                          <a:srgbClr val="595959"/>
                        </a:solidFill>
                        <a:effectLst/>
                        <a:latin typeface="Calibri" panose="020F0502020204030204" pitchFamily="34" charset="0"/>
                      </a:endParaRPr>
                    </a:p>
                  </a:txBody>
                  <a:tcPr marL="9525" marR="9525" marT="9525" marB="0" anchor="ctr"/>
                </a:tc>
                <a:tc>
                  <a:txBody>
                    <a:bodyPr/>
                    <a:lstStyle/>
                    <a:p>
                      <a:pPr lvl="0" algn="ctr">
                        <a:buNone/>
                      </a:pPr>
                      <a:r>
                        <a:rPr lang="en-GB" sz="1200" u="none" strike="noStrike" dirty="0">
                          <a:effectLst/>
                        </a:rPr>
                        <a:t>23/03/2020 - 11/05/2020</a:t>
                      </a:r>
                      <a:endParaRPr lang="en-GB" sz="1200" b="0" i="0" u="none" strike="noStrike" dirty="0">
                        <a:solidFill>
                          <a:srgbClr val="595959"/>
                        </a:solidFill>
                        <a:effectLst/>
                        <a:latin typeface="Calibri"/>
                      </a:endParaRPr>
                    </a:p>
                  </a:txBody>
                  <a:tcPr marL="9525" marR="9525" marT="9525" marB="0" anchor="ctr"/>
                </a:tc>
                <a:tc>
                  <a:txBody>
                    <a:bodyPr/>
                    <a:lstStyle/>
                    <a:p>
                      <a:pPr algn="ctr" fontAlgn="ctr"/>
                      <a:r>
                        <a:rPr lang="en-GB" sz="1200" u="none" strike="noStrike" dirty="0">
                          <a:effectLst/>
                        </a:rPr>
                        <a:t>18/05/2020</a:t>
                      </a:r>
                      <a:endParaRPr lang="en-GB" sz="1200" b="0" i="0" u="none" strike="noStrike" dirty="0">
                        <a:solidFill>
                          <a:srgbClr val="595959"/>
                        </a:solidFill>
                        <a:effectLst/>
                        <a:latin typeface="Calibri" panose="020F0502020204030204" pitchFamily="34" charset="0"/>
                      </a:endParaRPr>
                    </a:p>
                  </a:txBody>
                  <a:tcPr marL="9525" marR="9525" marT="9525" marB="0" anchor="ctr"/>
                </a:tc>
                <a:tc>
                  <a:txBody>
                    <a:bodyPr/>
                    <a:lstStyle/>
                    <a:p>
                      <a:pPr lvl="0" algn="ctr">
                        <a:buNone/>
                      </a:pPr>
                      <a:r>
                        <a:rPr lang="en-GB" sz="1200" u="none" strike="noStrike" dirty="0">
                          <a:effectLst/>
                        </a:rPr>
                        <a:t>25/05/ 2020</a:t>
                      </a:r>
                    </a:p>
                  </a:txBody>
                  <a:tcPr marL="9525" marR="9525" marT="9525" marB="0" anchor="ctr"/>
                </a:tc>
                <a:tc>
                  <a:txBody>
                    <a:bodyPr/>
                    <a:lstStyle/>
                    <a:p>
                      <a:pPr algn="ctr" fontAlgn="ctr"/>
                      <a:r>
                        <a:rPr lang="en-GB" sz="1200" u="none" strike="noStrike" dirty="0">
                          <a:effectLst/>
                        </a:rPr>
                        <a:t>01/06/2020 - 06/07/2020</a:t>
                      </a:r>
                    </a:p>
                  </a:txBody>
                  <a:tcPr marL="9525" marR="9525" marT="9525" marB="0" anchor="ctr"/>
                </a:tc>
                <a:tc>
                  <a:txBody>
                    <a:bodyPr/>
                    <a:lstStyle/>
                    <a:p>
                      <a:pPr algn="r" fontAlgn="b"/>
                      <a:r>
                        <a:rPr lang="en-GB" sz="1200" u="none" strike="noStrike" dirty="0">
                          <a:effectLst/>
                        </a:rPr>
                        <a:t>13/07/2020 - 14/09/2020</a:t>
                      </a:r>
                    </a:p>
                    <a:p>
                      <a:pPr lvl="0" algn="r">
                        <a:buNone/>
                      </a:pPr>
                      <a:endParaRPr lang="en-GB" sz="1200" u="none" strike="noStrike" dirty="0">
                        <a:effectLst/>
                      </a:endParaRPr>
                    </a:p>
                  </a:txBody>
                  <a:tcPr marL="9525" marR="9525" marT="9525" marB="0" anchor="ctr"/>
                </a:tc>
                <a:extLst>
                  <a:ext uri="{0D108BD9-81ED-4DB2-BD59-A6C34878D82A}">
                    <a16:rowId xmlns:a16="http://schemas.microsoft.com/office/drawing/2014/main" val="1892792903"/>
                  </a:ext>
                </a:extLst>
              </a:tr>
              <a:tr h="1177921">
                <a:tc>
                  <a:txBody>
                    <a:bodyPr/>
                    <a:lstStyle/>
                    <a:p>
                      <a:pPr algn="ctr" fontAlgn="ctr"/>
                      <a:r>
                        <a:rPr lang="en-GB" sz="1900" u="none" strike="noStrike" dirty="0">
                          <a:effectLst/>
                        </a:rPr>
                        <a:t>Academic</a:t>
                      </a:r>
                      <a:endParaRPr lang="en-GB" sz="1900" b="0" i="0" u="none" strike="noStrike" dirty="0">
                        <a:solidFill>
                          <a:srgbClr val="538DD5"/>
                        </a:solidFill>
                        <a:effectLst/>
                        <a:latin typeface="Calibri" panose="020F0502020204030204" pitchFamily="34" charset="0"/>
                      </a:endParaRPr>
                    </a:p>
                  </a:txBody>
                  <a:tcPr marL="9525" marR="9525" marT="9525" marB="0" vert="vert" anchor="ctr"/>
                </a:tc>
                <a:tc>
                  <a:txBody>
                    <a:bodyPr/>
                    <a:lstStyle/>
                    <a:p>
                      <a:pPr algn="ctr" fontAlgn="ctr"/>
                      <a:r>
                        <a:rPr lang="en-GB" sz="1900" u="none" strike="noStrike" dirty="0">
                          <a:effectLst/>
                        </a:rPr>
                        <a:t>Clinical</a:t>
                      </a:r>
                      <a:endParaRPr lang="en-GB" sz="1900" b="0" i="0" u="none" strike="noStrike" dirty="0">
                        <a:solidFill>
                          <a:srgbClr val="FFFFFF"/>
                        </a:solidFill>
                        <a:effectLst/>
                        <a:latin typeface="Calibri" panose="020F0502020204030204" pitchFamily="34" charset="0"/>
                      </a:endParaRPr>
                    </a:p>
                  </a:txBody>
                  <a:tcPr marL="9525" marR="9525" marT="9525" marB="0" vert="vert" anchor="ctr"/>
                </a:tc>
                <a:tc>
                  <a:txBody>
                    <a:bodyPr/>
                    <a:lstStyle/>
                    <a:p>
                      <a:pPr algn="ctr" fontAlgn="ctr"/>
                      <a:r>
                        <a:rPr lang="en-GB" sz="1900" u="none" strike="noStrike" dirty="0">
                          <a:effectLst/>
                        </a:rPr>
                        <a:t>Academic</a:t>
                      </a:r>
                      <a:endParaRPr lang="en-GB" sz="1900" b="0" i="0" u="none" strike="noStrike" dirty="0">
                        <a:solidFill>
                          <a:srgbClr val="538DD5"/>
                        </a:solidFill>
                        <a:effectLst/>
                        <a:latin typeface="Calibri" panose="020F0502020204030204" pitchFamily="34" charset="0"/>
                      </a:endParaRPr>
                    </a:p>
                  </a:txBody>
                  <a:tcPr marL="9525" marR="9525" marT="9525" marB="0" vert="vert" anchor="ctr"/>
                </a:tc>
                <a:tc>
                  <a:txBody>
                    <a:bodyPr/>
                    <a:lstStyle/>
                    <a:p>
                      <a:pPr lvl="0" algn="ctr">
                        <a:buNone/>
                      </a:pPr>
                      <a:r>
                        <a:rPr lang="en-GB" sz="1900" u="none" strike="noStrike" dirty="0">
                          <a:effectLst/>
                        </a:rPr>
                        <a:t>Clinical</a:t>
                      </a:r>
                      <a:endParaRPr lang="en-GB" sz="1900" b="0" i="0" u="none" strike="noStrike">
                        <a:solidFill>
                          <a:srgbClr val="FFFFFF"/>
                        </a:solidFill>
                        <a:effectLst/>
                        <a:latin typeface="Calibri"/>
                      </a:endParaRPr>
                    </a:p>
                  </a:txBody>
                  <a:tcPr marL="9525" marR="9525" marT="9525" marB="0" vert="vert" anchor="ctr"/>
                </a:tc>
                <a:tc>
                  <a:txBody>
                    <a:bodyPr/>
                    <a:lstStyle/>
                    <a:p>
                      <a:pPr algn="ctr" fontAlgn="ctr"/>
                      <a:r>
                        <a:rPr lang="en-GB" sz="1900" u="none" strike="noStrike" dirty="0">
                          <a:effectLst/>
                        </a:rPr>
                        <a:t>Exam</a:t>
                      </a:r>
                      <a:endParaRPr lang="en-GB" sz="1900" b="0" i="0" u="none" strike="noStrike" dirty="0">
                        <a:solidFill>
                          <a:srgbClr val="538DD5"/>
                        </a:solidFill>
                        <a:effectLst/>
                        <a:latin typeface="Calibri" panose="020F0502020204030204" pitchFamily="34" charset="0"/>
                      </a:endParaRPr>
                    </a:p>
                  </a:txBody>
                  <a:tcPr marL="9525" marR="9525" marT="9525" marB="0" vert="vert" anchor="ctr"/>
                </a:tc>
                <a:tc>
                  <a:txBody>
                    <a:bodyPr/>
                    <a:lstStyle/>
                    <a:p>
                      <a:pPr lvl="0" algn="ctr">
                        <a:buNone/>
                      </a:pPr>
                      <a:r>
                        <a:rPr lang="en-GB" sz="1900" u="none" strike="noStrike" dirty="0">
                          <a:effectLst/>
                        </a:rPr>
                        <a:t>Academic</a:t>
                      </a:r>
                    </a:p>
                  </a:txBody>
                  <a:tcPr marL="9525" marR="9525" marT="9525" marB="0" vert="vert" anchor="ctr"/>
                </a:tc>
                <a:tc>
                  <a:txBody>
                    <a:bodyPr/>
                    <a:lstStyle/>
                    <a:p>
                      <a:pPr algn="ctr" fontAlgn="ctr"/>
                      <a:r>
                        <a:rPr lang="en-GB" sz="1900" u="none" strike="noStrike" dirty="0">
                          <a:effectLst/>
                        </a:rPr>
                        <a:t>Clinical Year 2</a:t>
                      </a:r>
                    </a:p>
                    <a:p>
                      <a:pPr lvl="0" algn="ctr">
                        <a:buNone/>
                      </a:pPr>
                      <a:r>
                        <a:rPr lang="en-GB" sz="1900" u="none" strike="noStrike" dirty="0">
                          <a:effectLst/>
                        </a:rPr>
                        <a:t>Academic board </a:t>
                      </a:r>
                      <a:r>
                        <a:rPr lang="en-GB" sz="1900" u="none" strike="noStrike" dirty="0" err="1">
                          <a:effectLst/>
                        </a:rPr>
                        <a:t>wk</a:t>
                      </a:r>
                      <a:r>
                        <a:rPr lang="en-GB" sz="1900" u="none" strike="noStrike" dirty="0">
                          <a:effectLst/>
                        </a:rPr>
                        <a:t> 38</a:t>
                      </a:r>
                    </a:p>
                  </a:txBody>
                  <a:tcPr marL="9525" marR="9525" marT="9525" marB="0" vert="vert" anchor="ctr"/>
                </a:tc>
                <a:tc>
                  <a:txBody>
                    <a:bodyPr/>
                    <a:lstStyle/>
                    <a:p>
                      <a:pPr algn="ctr" fontAlgn="ctr"/>
                      <a:r>
                        <a:rPr lang="en-GB" sz="1900" u="none" strike="noStrike" dirty="0">
                          <a:effectLst/>
                        </a:rPr>
                        <a:t>Holiday</a:t>
                      </a:r>
                    </a:p>
                  </a:txBody>
                  <a:tcPr marL="9525" marR="9525" marT="9525" marB="0" vert="vert" anchor="ctr"/>
                </a:tc>
                <a:extLst>
                  <a:ext uri="{0D108BD9-81ED-4DB2-BD59-A6C34878D82A}">
                    <a16:rowId xmlns:a16="http://schemas.microsoft.com/office/drawing/2014/main" val="927188027"/>
                  </a:ext>
                </a:extLst>
              </a:tr>
            </a:tbl>
          </a:graphicData>
        </a:graphic>
      </p:graphicFrame>
    </p:spTree>
    <p:extLst>
      <p:ext uri="{BB962C8B-B14F-4D97-AF65-F5344CB8AC3E}">
        <p14:creationId xmlns:p14="http://schemas.microsoft.com/office/powerpoint/2010/main" val="380209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2154" y="459477"/>
            <a:ext cx="11010331" cy="95989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867" dirty="0" smtClean="0"/>
              <a:t>Academic content</a:t>
            </a:r>
            <a:endParaRPr lang="en-GB" sz="5867" dirty="0"/>
          </a:p>
        </p:txBody>
      </p:sp>
      <p:sp>
        <p:nvSpPr>
          <p:cNvPr id="3" name="Rectangle 2"/>
          <p:cNvSpPr/>
          <p:nvPr/>
        </p:nvSpPr>
        <p:spPr>
          <a:xfrm>
            <a:off x="404315" y="1309425"/>
            <a:ext cx="11354937" cy="1077218"/>
          </a:xfrm>
          <a:prstGeom prst="rect">
            <a:avLst/>
          </a:prstGeom>
        </p:spPr>
        <p:txBody>
          <a:bodyPr wrap="square">
            <a:spAutoFit/>
          </a:bodyPr>
          <a:lstStyle/>
          <a:p>
            <a:r>
              <a:rPr lang="en-GB" sz="1600" b="1"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Imaging Physics and Technology 1</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 Scientific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principles that underpin the production, recording and display of medical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images, the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safe operation of radiographic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technology, and accessory equipment; key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operational and safety aspects of Computed Tomography and Magnetic Resonance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Imaging; safe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use of ionising radiation in x-ray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imaging -broad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knowledge base of the Legislation and health and safety surrounding the use of radiation in diagnostic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imaging – IRR 17 and IR(ME)R 18</a:t>
            </a:r>
            <a:endParaRPr lang="en-GB" sz="1600" dirty="0"/>
          </a:p>
        </p:txBody>
      </p:sp>
      <p:sp>
        <p:nvSpPr>
          <p:cNvPr id="4" name="Rectangle 3"/>
          <p:cNvSpPr/>
          <p:nvPr/>
        </p:nvSpPr>
        <p:spPr>
          <a:xfrm>
            <a:off x="136476" y="2502000"/>
            <a:ext cx="11764372" cy="860620"/>
          </a:xfrm>
          <a:prstGeom prst="rect">
            <a:avLst/>
          </a:prstGeom>
        </p:spPr>
        <p:txBody>
          <a:bodyPr wrap="square">
            <a:spAutoFit/>
          </a:bodyPr>
          <a:lstStyle/>
          <a:p>
            <a:pPr marL="299085" marR="233680" indent="-6350">
              <a:lnSpc>
                <a:spcPct val="104000"/>
              </a:lnSpc>
              <a:spcAft>
                <a:spcPts val="25"/>
              </a:spcAft>
            </a:pPr>
            <a:r>
              <a:rPr lang="en-GB" sz="1600" b="1"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Anatomy &amp; Physiology</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 Basic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structure and function of the skeletal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system, commonly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encountered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pathology, technical evaluation of radiological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images for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quality; the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understanding of the radiographic technique of the Axial &amp; Appendicular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Skeleton,  students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develop preliminary image evaluation skills.</a:t>
            </a:r>
            <a:endParaRPr lang="en-GB" sz="1600" dirty="0">
              <a:solidFill>
                <a:srgbClr val="000000"/>
              </a:solidFill>
              <a:latin typeface="Arial" panose="020B0604020202020204" pitchFamily="34" charset="0"/>
              <a:ea typeface="Arial" panose="020B0604020202020204" pitchFamily="34" charset="0"/>
            </a:endParaRPr>
          </a:p>
        </p:txBody>
      </p:sp>
      <p:sp>
        <p:nvSpPr>
          <p:cNvPr id="5" name="Rectangle 4"/>
          <p:cNvSpPr/>
          <p:nvPr/>
        </p:nvSpPr>
        <p:spPr>
          <a:xfrm>
            <a:off x="136476" y="3593334"/>
            <a:ext cx="11764372" cy="860620"/>
          </a:xfrm>
          <a:prstGeom prst="rect">
            <a:avLst/>
          </a:prstGeom>
        </p:spPr>
        <p:txBody>
          <a:bodyPr wrap="square">
            <a:spAutoFit/>
          </a:bodyPr>
          <a:lstStyle/>
          <a:p>
            <a:pPr marL="299085" marR="233680" indent="-6350">
              <a:lnSpc>
                <a:spcPct val="104000"/>
              </a:lnSpc>
              <a:spcAft>
                <a:spcPts val="25"/>
              </a:spcAft>
            </a:pPr>
            <a:r>
              <a:rPr lang="en-GB" sz="1600" b="1"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Radiography Axial and Appendicular Skeleton</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 The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radiographic technique used to image both the axial skeleton (chest, abdomen, spine and pelvis) and the appendicular skeleton (upper and lower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limbs), essential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communication and patient care skills when developing their knowledge of x-ray imaging. </a:t>
            </a:r>
            <a:endParaRPr lang="en-GB" sz="1600" dirty="0">
              <a:solidFill>
                <a:srgbClr val="000000"/>
              </a:solidFill>
              <a:latin typeface="Arial" panose="020B0604020202020204" pitchFamily="34" charset="0"/>
              <a:ea typeface="Arial" panose="020B0604020202020204" pitchFamily="34" charset="0"/>
            </a:endParaRPr>
          </a:p>
        </p:txBody>
      </p:sp>
      <p:sp>
        <p:nvSpPr>
          <p:cNvPr id="6" name="Rectangle 5"/>
          <p:cNvSpPr/>
          <p:nvPr/>
        </p:nvSpPr>
        <p:spPr>
          <a:xfrm>
            <a:off x="404315" y="4739887"/>
            <a:ext cx="11546008" cy="1116716"/>
          </a:xfrm>
          <a:prstGeom prst="rect">
            <a:avLst/>
          </a:prstGeom>
        </p:spPr>
        <p:txBody>
          <a:bodyPr wrap="square">
            <a:spAutoFit/>
          </a:bodyPr>
          <a:lstStyle/>
          <a:p>
            <a:pPr marL="6350" marR="233680" indent="-6350">
              <a:lnSpc>
                <a:spcPct val="104000"/>
              </a:lnSpc>
              <a:spcAft>
                <a:spcPts val="25"/>
              </a:spcAft>
            </a:pPr>
            <a:r>
              <a:rPr lang="en-GB" sz="1600" b="1"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Intro to Healthcare professional</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  develop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the skills required for multidisciplinary team working within the NHS and wider healthcare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setting</a:t>
            </a:r>
            <a:r>
              <a:rPr lang="en-GB" sz="1600" dirty="0" smtClean="0">
                <a:solidFill>
                  <a:srgbClr val="000000"/>
                </a:solidFill>
                <a:latin typeface="Arial" panose="020B0604020202020204" pitchFamily="34" charset="0"/>
                <a:ea typeface="Times New Roman" panose="02020603050405020304" pitchFamily="18" charset="0"/>
              </a:rPr>
              <a:t>; </a:t>
            </a:r>
            <a:r>
              <a:rPr lang="en-GB" sz="1600" dirty="0" smtClean="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principles </a:t>
            </a:r>
            <a:r>
              <a:rPr lang="en-GB" sz="1600" dirty="0">
                <a:solidFill>
                  <a:srgbClr val="000000"/>
                </a:solidFill>
                <a:latin typeface="Akzidenz-Grotesk Pro Light" panose="02000506040000020003" pitchFamily="50" charset="0"/>
                <a:ea typeface="Times New Roman" panose="02020603050405020304" pitchFamily="18" charset="0"/>
                <a:cs typeface="Calibri" panose="020F0502020204030204" pitchFamily="34" charset="0"/>
              </a:rPr>
              <a:t>that guide the NHS as well as the six values of the NHS constitution for England. The requirement of healthcare practitioners to demonstrate fundamental professional behaviours are analysed to understand how this translates to both independent practice and working collaboratively as part of a wider team. </a:t>
            </a:r>
            <a:endParaRPr lang="en-GB" sz="1600" dirty="0">
              <a:solidFill>
                <a:srgbClr val="00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3931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2" y="1210102"/>
            <a:ext cx="11010331" cy="1230049"/>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867" dirty="0"/>
              <a:t>Clinical Placement – Practice placement modules</a:t>
            </a:r>
          </a:p>
        </p:txBody>
      </p:sp>
      <p:graphicFrame>
        <p:nvGraphicFramePr>
          <p:cNvPr id="5" name="Content Placeholder 4"/>
          <p:cNvGraphicFramePr>
            <a:graphicFrameLocks/>
          </p:cNvGraphicFramePr>
          <p:nvPr>
            <p:extLst>
              <p:ext uri="{D42A27DB-BD31-4B8C-83A1-F6EECF244321}">
                <p14:modId xmlns:p14="http://schemas.microsoft.com/office/powerpoint/2010/main" val="1591117626"/>
              </p:ext>
            </p:extLst>
          </p:nvPr>
        </p:nvGraphicFramePr>
        <p:xfrm>
          <a:off x="886417" y="2317321"/>
          <a:ext cx="10131429" cy="2194560"/>
        </p:xfrm>
        <a:graphic>
          <a:graphicData uri="http://schemas.openxmlformats.org/drawingml/2006/table">
            <a:tbl>
              <a:tblPr firstRow="1" bandRow="1">
                <a:tableStyleId>{5C22544A-7EE6-4342-B048-85BDC9FD1C3A}</a:tableStyleId>
              </a:tblPr>
              <a:tblGrid>
                <a:gridCol w="3377143">
                  <a:extLst>
                    <a:ext uri="{9D8B030D-6E8A-4147-A177-3AD203B41FA5}">
                      <a16:colId xmlns:a16="http://schemas.microsoft.com/office/drawing/2014/main" val="1545257772"/>
                    </a:ext>
                  </a:extLst>
                </a:gridCol>
                <a:gridCol w="3377143">
                  <a:extLst>
                    <a:ext uri="{9D8B030D-6E8A-4147-A177-3AD203B41FA5}">
                      <a16:colId xmlns:a16="http://schemas.microsoft.com/office/drawing/2014/main" val="4222761478"/>
                    </a:ext>
                  </a:extLst>
                </a:gridCol>
                <a:gridCol w="3377143">
                  <a:extLst>
                    <a:ext uri="{9D8B030D-6E8A-4147-A177-3AD203B41FA5}">
                      <a16:colId xmlns:a16="http://schemas.microsoft.com/office/drawing/2014/main" val="162802810"/>
                    </a:ext>
                  </a:extLst>
                </a:gridCol>
              </a:tblGrid>
              <a:tr h="375920">
                <a:tc>
                  <a:txBody>
                    <a:bodyPr/>
                    <a:lstStyle/>
                    <a:p>
                      <a:pPr algn="ctr"/>
                      <a:r>
                        <a:rPr lang="en-GB" sz="1900" dirty="0"/>
                        <a:t>Year 1</a:t>
                      </a:r>
                    </a:p>
                  </a:txBody>
                  <a:tcPr/>
                </a:tc>
                <a:tc>
                  <a:txBody>
                    <a:bodyPr/>
                    <a:lstStyle/>
                    <a:p>
                      <a:pPr algn="ctr"/>
                      <a:r>
                        <a:rPr lang="en-GB" sz="1900" dirty="0"/>
                        <a:t>Year 2</a:t>
                      </a:r>
                    </a:p>
                  </a:txBody>
                  <a:tcPr/>
                </a:tc>
                <a:tc>
                  <a:txBody>
                    <a:bodyPr/>
                    <a:lstStyle/>
                    <a:p>
                      <a:pPr algn="ctr"/>
                      <a:r>
                        <a:rPr lang="en-GB" sz="1900" dirty="0"/>
                        <a:t>Year 3</a:t>
                      </a:r>
                    </a:p>
                  </a:txBody>
                  <a:tcPr/>
                </a:tc>
                <a:extLst>
                  <a:ext uri="{0D108BD9-81ED-4DB2-BD59-A6C34878D82A}">
                    <a16:rowId xmlns:a16="http://schemas.microsoft.com/office/drawing/2014/main" val="2342121439"/>
                  </a:ext>
                </a:extLst>
              </a:tr>
              <a:tr h="375920">
                <a:tc>
                  <a:txBody>
                    <a:bodyPr/>
                    <a:lstStyle/>
                    <a:p>
                      <a:pPr algn="ctr"/>
                      <a:r>
                        <a:rPr lang="en-GB" sz="1900" dirty="0"/>
                        <a:t>DRAD1008</a:t>
                      </a:r>
                    </a:p>
                  </a:txBody>
                  <a:tcPr/>
                </a:tc>
                <a:tc>
                  <a:txBody>
                    <a:bodyPr/>
                    <a:lstStyle/>
                    <a:p>
                      <a:pPr algn="ctr"/>
                      <a:r>
                        <a:rPr lang="en-GB" sz="1900" dirty="0"/>
                        <a:t>DRAD2008</a:t>
                      </a:r>
                    </a:p>
                  </a:txBody>
                  <a:tcPr/>
                </a:tc>
                <a:tc>
                  <a:txBody>
                    <a:bodyPr/>
                    <a:lstStyle/>
                    <a:p>
                      <a:pPr algn="ctr"/>
                      <a:r>
                        <a:rPr lang="en-GB" sz="1900" dirty="0"/>
                        <a:t>DRAD3008</a:t>
                      </a:r>
                    </a:p>
                  </a:txBody>
                  <a:tcPr/>
                </a:tc>
                <a:extLst>
                  <a:ext uri="{0D108BD9-81ED-4DB2-BD59-A6C34878D82A}">
                    <a16:rowId xmlns:a16="http://schemas.microsoft.com/office/drawing/2014/main" val="4167518491"/>
                  </a:ext>
                </a:extLst>
              </a:tr>
              <a:tr h="375920">
                <a:tc>
                  <a:txBody>
                    <a:bodyPr/>
                    <a:lstStyle/>
                    <a:p>
                      <a:pPr algn="ctr"/>
                      <a:r>
                        <a:rPr lang="en-GB" sz="1900" dirty="0"/>
                        <a:t>14 (</a:t>
                      </a:r>
                      <a:r>
                        <a:rPr lang="en-GB" sz="1900" dirty="0" err="1"/>
                        <a:t>inc</a:t>
                      </a:r>
                      <a:r>
                        <a:rPr lang="en-GB" sz="1900" dirty="0"/>
                        <a:t> 1 induction) weeks </a:t>
                      </a:r>
                    </a:p>
                  </a:txBody>
                  <a:tcPr/>
                </a:tc>
                <a:tc>
                  <a:txBody>
                    <a:bodyPr/>
                    <a:lstStyle/>
                    <a:p>
                      <a:pPr algn="ctr"/>
                      <a:r>
                        <a:rPr lang="en-GB" sz="1900" dirty="0"/>
                        <a:t>23 weeks</a:t>
                      </a:r>
                    </a:p>
                  </a:txBody>
                  <a:tcPr/>
                </a:tc>
                <a:tc>
                  <a:txBody>
                    <a:bodyPr/>
                    <a:lstStyle/>
                    <a:p>
                      <a:pPr algn="ctr"/>
                      <a:r>
                        <a:rPr lang="en-GB" sz="1900" dirty="0"/>
                        <a:t>22 weeks</a:t>
                      </a:r>
                    </a:p>
                  </a:txBody>
                  <a:tcPr/>
                </a:tc>
                <a:extLst>
                  <a:ext uri="{0D108BD9-81ED-4DB2-BD59-A6C34878D82A}">
                    <a16:rowId xmlns:a16="http://schemas.microsoft.com/office/drawing/2014/main" val="3086340406"/>
                  </a:ext>
                </a:extLst>
              </a:tr>
              <a:tr h="375920">
                <a:tc>
                  <a:txBody>
                    <a:bodyPr/>
                    <a:lstStyle/>
                    <a:p>
                      <a:pPr algn="ctr"/>
                      <a:r>
                        <a:rPr lang="en-GB" sz="1900" dirty="0"/>
                        <a:t>1 +7:</a:t>
                      </a:r>
                      <a:r>
                        <a:rPr lang="en-GB" sz="1900" baseline="0" dirty="0"/>
                        <a:t> 6 (+ 5 weeks as year 2) weeks</a:t>
                      </a:r>
                      <a:endParaRPr lang="en-GB" sz="1900" dirty="0"/>
                    </a:p>
                  </a:txBody>
                  <a:tcPr/>
                </a:tc>
                <a:tc>
                  <a:txBody>
                    <a:bodyPr/>
                    <a:lstStyle/>
                    <a:p>
                      <a:pPr algn="ctr"/>
                      <a:r>
                        <a:rPr lang="en-GB" sz="1900" dirty="0"/>
                        <a:t> (5+)10:3:5 weeks as year 3 </a:t>
                      </a:r>
                      <a:endParaRPr lang="en-GB" sz="1900" baseline="0" dirty="0"/>
                    </a:p>
                  </a:txBody>
                  <a:tcPr/>
                </a:tc>
                <a:tc>
                  <a:txBody>
                    <a:bodyPr/>
                    <a:lstStyle/>
                    <a:p>
                      <a:pPr algn="ctr"/>
                      <a:r>
                        <a:rPr lang="en-GB" sz="1900" dirty="0"/>
                        <a:t>5+14:3 (elective) </a:t>
                      </a:r>
                      <a:r>
                        <a:rPr lang="en-GB" sz="1900" baseline="0" dirty="0"/>
                        <a:t>weeks</a:t>
                      </a:r>
                      <a:endParaRPr lang="en-GB" sz="1900" dirty="0"/>
                    </a:p>
                  </a:txBody>
                  <a:tcPr/>
                </a:tc>
                <a:extLst>
                  <a:ext uri="{0D108BD9-81ED-4DB2-BD59-A6C34878D82A}">
                    <a16:rowId xmlns:a16="http://schemas.microsoft.com/office/drawing/2014/main" val="2421283675"/>
                  </a:ext>
                </a:extLst>
              </a:tr>
              <a:tr h="375920">
                <a:tc>
                  <a:txBody>
                    <a:bodyPr/>
                    <a:lstStyle/>
                    <a:p>
                      <a:pPr algn="ctr"/>
                      <a:r>
                        <a:rPr lang="en-GB" sz="1900" dirty="0"/>
                        <a:t>Nominal Total 483 hours</a:t>
                      </a:r>
                    </a:p>
                  </a:txBody>
                  <a:tcPr/>
                </a:tc>
                <a:tc>
                  <a:txBody>
                    <a:bodyPr/>
                    <a:lstStyle/>
                    <a:p>
                      <a:pPr algn="ctr"/>
                      <a:r>
                        <a:rPr lang="en-GB" sz="1900" dirty="0"/>
                        <a:t>Nominal Total 794</a:t>
                      </a:r>
                      <a:r>
                        <a:rPr lang="en-GB" sz="1900" baseline="0" dirty="0"/>
                        <a:t> hours</a:t>
                      </a:r>
                      <a:endParaRPr lang="en-GB" sz="1900" dirty="0"/>
                    </a:p>
                  </a:txBody>
                  <a:tcPr/>
                </a:tc>
                <a:tc>
                  <a:txBody>
                    <a:bodyPr/>
                    <a:lstStyle/>
                    <a:p>
                      <a:pPr algn="ctr"/>
                      <a:r>
                        <a:rPr lang="en-GB" sz="1900" dirty="0"/>
                        <a:t>Nominal Total 660 hours</a:t>
                      </a:r>
                    </a:p>
                  </a:txBody>
                  <a:tcPr/>
                </a:tc>
                <a:extLst>
                  <a:ext uri="{0D108BD9-81ED-4DB2-BD59-A6C34878D82A}">
                    <a16:rowId xmlns:a16="http://schemas.microsoft.com/office/drawing/2014/main" val="3862367390"/>
                  </a:ext>
                </a:extLst>
              </a:tr>
            </a:tbl>
          </a:graphicData>
        </a:graphic>
      </p:graphicFrame>
      <p:sp>
        <p:nvSpPr>
          <p:cNvPr id="6" name="Rectangle 5"/>
          <p:cNvSpPr/>
          <p:nvPr/>
        </p:nvSpPr>
        <p:spPr>
          <a:xfrm>
            <a:off x="685802" y="4442746"/>
            <a:ext cx="10532660" cy="1615827"/>
          </a:xfrm>
          <a:prstGeom prst="rect">
            <a:avLst/>
          </a:prstGeom>
        </p:spPr>
        <p:txBody>
          <a:bodyPr wrap="square">
            <a:spAutoFit/>
          </a:bodyPr>
          <a:lstStyle/>
          <a:p>
            <a:pPr>
              <a:lnSpc>
                <a:spcPct val="110000"/>
              </a:lnSpc>
            </a:pPr>
            <a:r>
              <a:rPr lang="en-GB" dirty="0"/>
              <a:t>Modules are assessed by two key indices</a:t>
            </a:r>
          </a:p>
          <a:p>
            <a:pPr marL="457189" indent="-457189">
              <a:lnSpc>
                <a:spcPct val="110000"/>
              </a:lnSpc>
              <a:buFont typeface="+mj-lt"/>
              <a:buAutoNum type="arabicPeriod"/>
            </a:pPr>
            <a:r>
              <a:rPr lang="en-GB" dirty="0"/>
              <a:t>Clinical skills (series of radiographic examinations, selected to according to students level of experience and academic development)</a:t>
            </a:r>
          </a:p>
          <a:p>
            <a:pPr marL="457189" indent="-457189">
              <a:lnSpc>
                <a:spcPct val="110000"/>
              </a:lnSpc>
              <a:buFont typeface="+mj-lt"/>
              <a:buAutoNum type="arabicPeriod"/>
            </a:pPr>
            <a:r>
              <a:rPr lang="en-GB" dirty="0"/>
              <a:t>A series of reflective </a:t>
            </a:r>
            <a:r>
              <a:rPr lang="en-GB" dirty="0" smtClean="0"/>
              <a:t>pieces </a:t>
            </a:r>
            <a:r>
              <a:rPr lang="en-GB" dirty="0"/>
              <a:t>to evidence the personal and professional development undertaken over the course of the programme – again according to the academic level being assessed.</a:t>
            </a:r>
          </a:p>
        </p:txBody>
      </p:sp>
    </p:spTree>
    <p:extLst>
      <p:ext uri="{BB962C8B-B14F-4D97-AF65-F5344CB8AC3E}">
        <p14:creationId xmlns:p14="http://schemas.microsoft.com/office/powerpoint/2010/main" val="32650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2991" y="754349"/>
            <a:ext cx="10131425" cy="14562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Support for clinical placement</a:t>
            </a:r>
          </a:p>
        </p:txBody>
      </p:sp>
      <p:graphicFrame>
        <p:nvGraphicFramePr>
          <p:cNvPr id="5" name="Table 4"/>
          <p:cNvGraphicFramePr>
            <a:graphicFrameLocks noGrp="1"/>
          </p:cNvGraphicFramePr>
          <p:nvPr>
            <p:extLst>
              <p:ext uri="{D42A27DB-BD31-4B8C-83A1-F6EECF244321}">
                <p14:modId xmlns:p14="http://schemas.microsoft.com/office/powerpoint/2010/main" val="2388934706"/>
              </p:ext>
            </p:extLst>
          </p:nvPr>
        </p:nvGraphicFramePr>
        <p:xfrm>
          <a:off x="500086" y="1701761"/>
          <a:ext cx="11137236" cy="4340812"/>
        </p:xfrm>
        <a:graphic>
          <a:graphicData uri="http://schemas.openxmlformats.org/drawingml/2006/table">
            <a:tbl>
              <a:tblPr firstRow="1" bandRow="1">
                <a:tableStyleId>{5C22544A-7EE6-4342-B048-85BDC9FD1C3A}</a:tableStyleId>
              </a:tblPr>
              <a:tblGrid>
                <a:gridCol w="5424714">
                  <a:extLst>
                    <a:ext uri="{9D8B030D-6E8A-4147-A177-3AD203B41FA5}">
                      <a16:colId xmlns:a16="http://schemas.microsoft.com/office/drawing/2014/main" val="3487060481"/>
                    </a:ext>
                  </a:extLst>
                </a:gridCol>
                <a:gridCol w="5712522">
                  <a:extLst>
                    <a:ext uri="{9D8B030D-6E8A-4147-A177-3AD203B41FA5}">
                      <a16:colId xmlns:a16="http://schemas.microsoft.com/office/drawing/2014/main" val="4107645913"/>
                    </a:ext>
                  </a:extLst>
                </a:gridCol>
              </a:tblGrid>
              <a:tr h="9448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900" dirty="0"/>
                        <a:t>Students on clinical placement</a:t>
                      </a:r>
                    </a:p>
                    <a:p>
                      <a:pPr algn="ctr"/>
                      <a:endParaRPr lang="en-GB" sz="19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900" dirty="0"/>
                        <a:t>Staff (clinical whom</a:t>
                      </a:r>
                      <a:r>
                        <a:rPr lang="en-GB" sz="1900" baseline="0" dirty="0"/>
                        <a:t> have a role supporting students)</a:t>
                      </a:r>
                      <a:endParaRPr lang="en-GB" sz="1900" dirty="0"/>
                    </a:p>
                    <a:p>
                      <a:pPr algn="ctr"/>
                      <a:endParaRPr lang="en-GB" sz="1900" dirty="0"/>
                    </a:p>
                  </a:txBody>
                  <a:tcPr/>
                </a:tc>
                <a:extLst>
                  <a:ext uri="{0D108BD9-81ED-4DB2-BD59-A6C34878D82A}">
                    <a16:rowId xmlns:a16="http://schemas.microsoft.com/office/drawing/2014/main" val="3859568355"/>
                  </a:ext>
                </a:extLst>
              </a:tr>
              <a:tr h="1038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900" dirty="0"/>
                        <a:t>Mentors (qualified radiographic staff involved in the supervision or assessment of students) to meet weekly to discuss progress or issues.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900" dirty="0"/>
                        <a:t>University led CPD training around the role</a:t>
                      </a:r>
                      <a:r>
                        <a:rPr lang="en-GB" sz="1900" baseline="0" dirty="0"/>
                        <a:t> and support available </a:t>
                      </a:r>
                      <a:endParaRPr lang="en-GB" sz="19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900" dirty="0"/>
                        <a:t>In line with PEAS framework (SCOR)</a:t>
                      </a:r>
                    </a:p>
                  </a:txBody>
                  <a:tcPr/>
                </a:tc>
                <a:extLst>
                  <a:ext uri="{0D108BD9-81ED-4DB2-BD59-A6C34878D82A}">
                    <a16:rowId xmlns:a16="http://schemas.microsoft.com/office/drawing/2014/main" val="1498038941"/>
                  </a:ext>
                </a:extLst>
              </a:tr>
              <a:tr h="7269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900" dirty="0"/>
                        <a:t>Academic staff to meet with students on a monthly basis, to provide guidance and support to students</a:t>
                      </a:r>
                    </a:p>
                  </a:txBody>
                  <a:tcPr/>
                </a:tc>
                <a:tc>
                  <a:txBody>
                    <a:bodyPr/>
                    <a:lstStyle/>
                    <a:p>
                      <a:r>
                        <a:rPr lang="en-GB" sz="1900" dirty="0"/>
                        <a:t>Tri-partite meeting (monthly)</a:t>
                      </a:r>
                    </a:p>
                    <a:p>
                      <a:r>
                        <a:rPr lang="en-GB" sz="1900" dirty="0"/>
                        <a:t>(University/Placement/Student)</a:t>
                      </a:r>
                    </a:p>
                  </a:txBody>
                  <a:tcPr/>
                </a:tc>
                <a:extLst>
                  <a:ext uri="{0D108BD9-81ED-4DB2-BD59-A6C34878D82A}">
                    <a16:rowId xmlns:a16="http://schemas.microsoft.com/office/drawing/2014/main" val="1215073911"/>
                  </a:ext>
                </a:extLst>
              </a:tr>
              <a:tr h="753900">
                <a:tc>
                  <a:txBody>
                    <a:bodyPr/>
                    <a:lstStyle/>
                    <a:p>
                      <a:r>
                        <a:rPr lang="en-GB" sz="1900" dirty="0"/>
                        <a:t>Tri-partite meeting (monthly)</a:t>
                      </a:r>
                    </a:p>
                    <a:p>
                      <a:r>
                        <a:rPr lang="en-GB" sz="1900" dirty="0"/>
                        <a:t>(University/Placement/Student)</a:t>
                      </a:r>
                    </a:p>
                  </a:txBody>
                  <a:tcPr/>
                </a:tc>
                <a:tc>
                  <a:txBody>
                    <a:bodyPr/>
                    <a:lstStyle/>
                    <a:p>
                      <a:pPr marL="0" marR="0" lvl="0" indent="0" algn="l" rtl="0" eaLnBrk="1" fontAlgn="auto" latinLnBrk="0" hangingPunct="1">
                        <a:lnSpc>
                          <a:spcPct val="100000"/>
                        </a:lnSpc>
                        <a:spcBef>
                          <a:spcPts val="0"/>
                        </a:spcBef>
                        <a:spcAft>
                          <a:spcPts val="0"/>
                        </a:spcAft>
                        <a:buFontTx/>
                        <a:buNone/>
                      </a:pPr>
                      <a:r>
                        <a:rPr lang="en-GB" sz="1900" dirty="0"/>
                        <a:t>Termly</a:t>
                      </a:r>
                      <a:r>
                        <a:rPr lang="en-GB" sz="1900" baseline="0"/>
                        <a:t> academic forum (Placement / University) - to coincide with University Programme Management Board</a:t>
                      </a:r>
                      <a:endParaRPr lang="en-GB" sz="1900" dirty="0"/>
                    </a:p>
                  </a:txBody>
                  <a:tcPr/>
                </a:tc>
                <a:extLst>
                  <a:ext uri="{0D108BD9-81ED-4DB2-BD59-A6C34878D82A}">
                    <a16:rowId xmlns:a16="http://schemas.microsoft.com/office/drawing/2014/main" val="3991539244"/>
                  </a:ext>
                </a:extLst>
              </a:tr>
              <a:tr h="660400">
                <a:tc>
                  <a:txBody>
                    <a:bodyPr/>
                    <a:lstStyle/>
                    <a:p>
                      <a:endParaRPr lang="en-GB" sz="19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900" dirty="0"/>
                        <a:t>Annual academic forum (all placement providers / University)</a:t>
                      </a:r>
                    </a:p>
                  </a:txBody>
                  <a:tcPr/>
                </a:tc>
                <a:extLst>
                  <a:ext uri="{0D108BD9-81ED-4DB2-BD59-A6C34878D82A}">
                    <a16:rowId xmlns:a16="http://schemas.microsoft.com/office/drawing/2014/main" val="2764743960"/>
                  </a:ext>
                </a:extLst>
              </a:tr>
            </a:tbl>
          </a:graphicData>
        </a:graphic>
      </p:graphicFrame>
    </p:spTree>
    <p:extLst>
      <p:ext uri="{BB962C8B-B14F-4D97-AF65-F5344CB8AC3E}">
        <p14:creationId xmlns:p14="http://schemas.microsoft.com/office/powerpoint/2010/main" val="24942988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TotalTime>
  <Words>4574</Words>
  <Application>Microsoft Office PowerPoint</Application>
  <PresentationFormat>Widescreen</PresentationFormat>
  <Paragraphs>348</Paragraphs>
  <Slides>41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Akzidenz-Grotesk Pro Light</vt:lpstr>
      <vt:lpstr>Arial</vt:lpstr>
      <vt:lpstr>Calibri</vt:lpstr>
      <vt:lpstr>Calibri Light</vt:lpstr>
      <vt:lpstr>Century Gothic</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define competence?</vt:lpstr>
      <vt:lpstr>Competence – a four stage approach – Burch</vt:lpstr>
      <vt:lpstr>The four stages</vt:lpstr>
      <vt:lpstr>The four stages cntd</vt:lpstr>
      <vt:lpstr>Assessment of competence or learning</vt:lpstr>
      <vt:lpstr>PowerPoint Presentation</vt:lpstr>
      <vt:lpstr>Assessment - Methods of assessment</vt:lpstr>
      <vt:lpstr>Assessment</vt:lpstr>
      <vt:lpstr>Feedback</vt:lpstr>
      <vt:lpstr>Support for the failing student</vt:lpstr>
      <vt:lpstr>Recognition of the failing student</vt:lpstr>
      <vt:lpstr>Breaking bad news – failing a student</vt:lpstr>
      <vt:lpstr>Breaking bad news cntd</vt:lpstr>
      <vt:lpstr>Breaking bad news cntd.</vt:lpstr>
      <vt:lpstr>Education audit</vt:lpstr>
      <vt:lpstr>Peer review </vt:lpstr>
      <vt:lpstr>Scope, frequency and content of student discussions </vt:lpstr>
      <vt:lpstr>Scope, frequency and content of student discussions </vt:lpstr>
      <vt:lpstr>Effective questioning?</vt:lpstr>
      <vt:lpstr>Coaching and Mentoring – supporting the student</vt:lpstr>
      <vt:lpstr>PowerPoint Presentation</vt:lpstr>
      <vt:lpstr>Coaching and mentoring</vt:lpstr>
      <vt:lpstr>Coaching and mentoring – supporting the student</vt:lpstr>
      <vt:lpstr>Coaching and mentoring</vt:lpstr>
      <vt:lpstr>PowerPoint Presentation</vt:lpstr>
    </vt:vector>
  </TitlesOfParts>
  <Company>De Montfort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Alvey</dc:creator>
  <cp:lastModifiedBy>Chris Alvey</cp:lastModifiedBy>
  <cp:revision>182</cp:revision>
  <cp:lastPrinted>2019-03-11T17:49:16Z</cp:lastPrinted>
  <dcterms:created xsi:type="dcterms:W3CDTF">2019-03-11T14:49:30Z</dcterms:created>
  <dcterms:modified xsi:type="dcterms:W3CDTF">2019-05-13T12:55:50Z</dcterms:modified>
</cp:coreProperties>
</file>